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5052-3611-4517-A3C2-73224A8F24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26052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2FA7-130A-4BDE-BDFF-9412579DA6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12382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573F-A25A-4EBF-8B25-61E1D241F7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05928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9144-90A0-408A-918C-D969BFFA08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60486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0163-9B7F-4F51-8053-A730ABE533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75876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65D7-74F2-4836-B024-7522CA2894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54699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DAD6-F442-41A3-8106-40BE70809B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8859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98339-CEC5-4B6B-B866-A584ED2C9F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88228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898F-80FB-4DE2-A2CB-4869835608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35718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20E-F4E2-4591-8A54-4375A1EAFD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79151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02BE-B3CB-4371-808B-896808CA2E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81578"/>
      </p:ext>
    </p:extLst>
  </p:cSld>
  <p:clrMapOvr>
    <a:masterClrMapping/>
  </p:clrMapOvr>
  <p:transition spd="med">
    <p:diamond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0D3A3-CACD-491D-8492-E88A2A4DACC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9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image" Target="../media/image1.png"/><Relationship Id="rId9" Type="http://schemas.openxmlformats.org/officeDocument/2006/relationships/slide" Target="slide24.xm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hyperlink" Target="../../../&#1052;&#1086;&#1080;%20&#1076;&#1086;&#1082;&#1091;&#1084;&#1077;&#1085;&#1090;&#1099;/&#1076;&#1080;&#1088;&#1077;&#1082;&#1090;&#1086;&#1088;/&#1059;&#1075;&#1083;&#1077;&#1088;&#1086;&#1076;&#1080;&#1089;&#1090;&#1099;&#1077;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-504825" y="0"/>
            <a:ext cx="9648825" cy="739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116013" y="260350"/>
            <a:ext cx="6192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0000"/>
                </a:solidFill>
              </a:rPr>
              <a:t>ТЕМА: </a:t>
            </a:r>
            <a:r>
              <a:rPr lang="ru-RU" altLang="ru-RU" sz="2800" b="0" smtClean="0">
                <a:solidFill>
                  <a:srgbClr val="FFFFFF"/>
                </a:solidFill>
              </a:rPr>
              <a:t>Свойства чёрных и цветных металлов. 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54483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3" action="ppaction://hlinksldjump"/>
              </a:rPr>
              <a:t>Цели урока.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5" action="ppaction://hlinksldjump"/>
              </a:rPr>
              <a:t>Физические свойства.</a:t>
            </a: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6" action="ppaction://hlinksldjump"/>
              </a:rPr>
              <a:t>Механические свойства.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7" action="ppaction://hlinksldjump"/>
              </a:rPr>
              <a:t>Технологические свойства.</a:t>
            </a: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8" action="ppaction://hlinksldjump"/>
              </a:rPr>
              <a:t>Сталь. </a:t>
            </a: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9" action="ppaction://hlinksldjump"/>
              </a:rPr>
              <a:t>Применение стали.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10" action="ppaction://hlinksldjump"/>
              </a:rPr>
              <a:t>Чугун.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11" action="ppaction://hlinksldjump"/>
              </a:rPr>
              <a:t>Применение чугуна.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12" action="ppaction://hlinksldjump"/>
              </a:rPr>
              <a:t>Цветные металлы.</a:t>
            </a: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altLang="ru-RU" smtClean="0">
                <a:solidFill>
                  <a:srgbClr val="FFFFFF"/>
                </a:solidFill>
                <a:hlinkClick r:id="rId13" action="ppaction://hlinksldjump"/>
              </a:rPr>
              <a:t>Применение цветных металлов и сплавов.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197" name="AutoShape 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667625" y="5805488"/>
            <a:ext cx="504825" cy="576262"/>
          </a:xfrm>
          <a:prstGeom prst="curvedLeftArrow">
            <a:avLst>
              <a:gd name="adj1" fmla="val 22830"/>
              <a:gd name="adj2" fmla="val 4566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0514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graphicFrame>
        <p:nvGraphicFramePr>
          <p:cNvPr id="14352" name="Group 16"/>
          <p:cNvGraphicFramePr>
            <a:graphicFrameLocks noGrp="1"/>
          </p:cNvGraphicFramePr>
          <p:nvPr/>
        </p:nvGraphicFramePr>
        <p:xfrm>
          <a:off x="381000" y="908050"/>
          <a:ext cx="8763000" cy="457200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Свойства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Определение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5372" name="Rectangle 2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0" smtClean="0">
                <a:solidFill>
                  <a:srgbClr val="FFFFFF"/>
                </a:solidFill>
              </a:rPr>
              <a:t/>
            </a:r>
            <a:br>
              <a:rPr lang="ru-RU" altLang="ru-RU" sz="4400" b="0" smtClean="0">
                <a:solidFill>
                  <a:srgbClr val="FFFFFF"/>
                </a:solidFill>
              </a:rPr>
            </a:br>
            <a:r>
              <a:rPr lang="ru-RU" altLang="ru-RU" sz="4400" b="0" smtClean="0">
                <a:solidFill>
                  <a:srgbClr val="FFFFFF"/>
                </a:solidFill>
              </a:rPr>
              <a:t>Технологические свойства</a:t>
            </a:r>
            <a:br>
              <a:rPr lang="ru-RU" altLang="ru-RU" sz="4400" b="0" smtClean="0">
                <a:solidFill>
                  <a:srgbClr val="FFFFFF"/>
                </a:solidFill>
              </a:rPr>
            </a:br>
            <a:endParaRPr lang="ru-RU" altLang="ru-RU" sz="4400" b="0" smtClean="0">
              <a:solidFill>
                <a:srgbClr val="FFFFFF"/>
              </a:solidFill>
            </a:endParaRPr>
          </a:p>
        </p:txBody>
      </p:sp>
      <p:graphicFrame>
        <p:nvGraphicFramePr>
          <p:cNvPr id="14372" name="Group 36"/>
          <p:cNvGraphicFramePr>
            <a:graphicFrameLocks noGrp="1"/>
          </p:cNvGraphicFramePr>
          <p:nvPr/>
        </p:nvGraphicFramePr>
        <p:xfrm>
          <a:off x="381000" y="1341438"/>
          <a:ext cx="8763000" cy="7016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Ковкость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Свойство металла или сплава получать новые формы под действием удара.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6" name="Group 50"/>
          <p:cNvGraphicFramePr>
            <a:graphicFrameLocks noGrp="1"/>
          </p:cNvGraphicFramePr>
          <p:nvPr/>
        </p:nvGraphicFramePr>
        <p:xfrm>
          <a:off x="381000" y="1989138"/>
          <a:ext cx="8763000" cy="7016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Жидкотекучесть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Свойство металла в расплавленном состоянии хорошо заполнять литейную форму.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97" name="Group 61"/>
          <p:cNvGraphicFramePr>
            <a:graphicFrameLocks noGrp="1"/>
          </p:cNvGraphicFramePr>
          <p:nvPr/>
        </p:nvGraphicFramePr>
        <p:xfrm>
          <a:off x="381000" y="2636838"/>
          <a:ext cx="8763000" cy="7016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Обрабатываемость резанием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Свойство металла или сплава подвергаться обработке резанием различными инструментами.</a:t>
                      </a:r>
                    </a:p>
                  </a:txBody>
                  <a:tcPr marT="45761" marB="4576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07" name="Group 71"/>
          <p:cNvGraphicFramePr>
            <a:graphicFrameLocks noGrp="1"/>
          </p:cNvGraphicFramePr>
          <p:nvPr/>
        </p:nvGraphicFramePr>
        <p:xfrm>
          <a:off x="381000" y="3357563"/>
          <a:ext cx="8763000" cy="7016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Свариваемость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Свойство металлов соединять в пластичном или расплавленном состоянии.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16" name="Group 80"/>
          <p:cNvGraphicFramePr>
            <a:graphicFrameLocks noGrp="1"/>
          </p:cNvGraphicFramePr>
          <p:nvPr/>
        </p:nvGraphicFramePr>
        <p:xfrm>
          <a:off x="381000" y="4076700"/>
          <a:ext cx="8763000" cy="914400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Коррозионная стойкость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Свойство металлов и сплавов противостоять коррозии.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14" name="AutoShape 8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211638" y="5876925"/>
            <a:ext cx="576262" cy="404813"/>
          </a:xfrm>
          <a:prstGeom prst="curvedLeftArrow">
            <a:avLst>
              <a:gd name="adj1" fmla="val 20000"/>
              <a:gd name="adj2" fmla="val 40000"/>
              <a:gd name="adj3" fmla="val 4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14347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76600" y="835025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FFFF"/>
                </a:solidFill>
              </a:rPr>
              <a:t>Металлы и сплавы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58888" y="1844675"/>
            <a:ext cx="6265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</a:pPr>
            <a:r>
              <a:rPr lang="ru-RU" altLang="ru-RU" sz="2000" smtClean="0">
                <a:solidFill>
                  <a:srgbClr val="FFFFFF"/>
                </a:solidFill>
              </a:rPr>
              <a:t>Чугун выплавляют из руды в доменных печах, а сталь – из чугуна в металлургических печах разных конструкций.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258888" y="3213100"/>
            <a:ext cx="6121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</a:pPr>
            <a:r>
              <a:rPr lang="ru-RU" altLang="ru-RU" sz="2000" smtClean="0">
                <a:solidFill>
                  <a:srgbClr val="FFFFFF"/>
                </a:solidFill>
              </a:rPr>
              <a:t>Углерод в чугуне может находиться в химическом соединении с железом или в свободном состоянии – в виде частиц графита: пластинок, зёрен, хлопьев или шариков.</a:t>
            </a:r>
          </a:p>
        </p:txBody>
      </p:sp>
    </p:spTree>
    <p:extLst>
      <p:ext uri="{BB962C8B-B14F-4D97-AF65-F5344CB8AC3E}">
        <p14:creationId xmlns:p14="http://schemas.microsoft.com/office/powerpoint/2010/main" val="851454547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32138" y="404813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Металлы и сплавы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16238" y="1341438"/>
            <a:ext cx="4032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  <a:defRPr/>
            </a:pPr>
            <a:r>
              <a:rPr lang="ru-RU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!? Это интересно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71550" y="2349500"/>
            <a:ext cx="727233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</a:pPr>
            <a:r>
              <a:rPr lang="ru-RU" altLang="ru-RU" sz="3200" b="0" smtClean="0">
                <a:solidFill>
                  <a:srgbClr val="FFFFFF"/>
                </a:solidFill>
                <a:latin typeface="Monotype Corsiva" pitchFamily="66" charset="0"/>
              </a:rPr>
              <a:t>В глубокой древности люди познакомились с железом, которое содержалось в метеоритах. Египтяне называли этот металл небесным, а греки и жители Северного Кавказа – звёздным. Метеоритное железо вначале ценилось гораздо выше золота. Железные украшения носили в то время самые знатные и богатые люди.</a:t>
            </a:r>
          </a:p>
        </p:txBody>
      </p:sp>
    </p:spTree>
    <p:extLst>
      <p:ext uri="{BB962C8B-B14F-4D97-AF65-F5344CB8AC3E}">
        <p14:creationId xmlns:p14="http://schemas.microsoft.com/office/powerpoint/2010/main" val="2034254214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779838" y="260350"/>
            <a:ext cx="1439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Чугуны</a:t>
            </a:r>
          </a:p>
        </p:txBody>
      </p:sp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11188" y="981075"/>
            <a:ext cx="8064500" cy="719138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smtClean="0">
              <a:solidFill>
                <a:srgbClr val="333399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333399"/>
                </a:solidFill>
              </a:rPr>
              <a:t>В и д ы        ч у г у н о 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smtClean="0">
              <a:solidFill>
                <a:srgbClr val="333399"/>
              </a:solidFill>
            </a:endParaRP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 rot="5400000">
            <a:off x="966788" y="2138363"/>
            <a:ext cx="476250" cy="609600"/>
          </a:xfrm>
          <a:custGeom>
            <a:avLst/>
            <a:gdLst>
              <a:gd name="T0" fmla="*/ 357187 w 21600"/>
              <a:gd name="T1" fmla="*/ 0 h 21600"/>
              <a:gd name="T2" fmla="*/ 0 w 21600"/>
              <a:gd name="T3" fmla="*/ 304800 h 21600"/>
              <a:gd name="T4" fmla="*/ 357187 w 21600"/>
              <a:gd name="T5" fmla="*/ 609600 h 21600"/>
              <a:gd name="T6" fmla="*/ 47625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auto">
          <a:xfrm rot="5400000">
            <a:off x="2249488" y="2366963"/>
            <a:ext cx="933450" cy="609600"/>
          </a:xfrm>
          <a:custGeom>
            <a:avLst/>
            <a:gdLst>
              <a:gd name="T0" fmla="*/ 700087 w 21600"/>
              <a:gd name="T1" fmla="*/ 0 h 21600"/>
              <a:gd name="T2" fmla="*/ 0 w 21600"/>
              <a:gd name="T3" fmla="*/ 304800 h 21600"/>
              <a:gd name="T4" fmla="*/ 700087 w 21600"/>
              <a:gd name="T5" fmla="*/ 609600 h 21600"/>
              <a:gd name="T6" fmla="*/ 93345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auto">
          <a:xfrm rot="5400000">
            <a:off x="4210050" y="2566988"/>
            <a:ext cx="1333500" cy="609600"/>
          </a:xfrm>
          <a:custGeom>
            <a:avLst/>
            <a:gdLst>
              <a:gd name="T0" fmla="*/ 1000125 w 21600"/>
              <a:gd name="T1" fmla="*/ 0 h 21600"/>
              <a:gd name="T2" fmla="*/ 0 w 21600"/>
              <a:gd name="T3" fmla="*/ 304800 h 21600"/>
              <a:gd name="T4" fmla="*/ 1000125 w 21600"/>
              <a:gd name="T5" fmla="*/ 609600 h 21600"/>
              <a:gd name="T6" fmla="*/ 13335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8441" name="AutoShape 12"/>
          <p:cNvSpPr>
            <a:spLocks noChangeArrowheads="1"/>
          </p:cNvSpPr>
          <p:nvPr/>
        </p:nvSpPr>
        <p:spPr bwMode="auto">
          <a:xfrm rot="5400000">
            <a:off x="6645275" y="2795588"/>
            <a:ext cx="1790700" cy="609600"/>
          </a:xfrm>
          <a:custGeom>
            <a:avLst/>
            <a:gdLst>
              <a:gd name="T0" fmla="*/ 1343025 w 21600"/>
              <a:gd name="T1" fmla="*/ 0 h 21600"/>
              <a:gd name="T2" fmla="*/ 0 w 21600"/>
              <a:gd name="T3" fmla="*/ 304800 h 21600"/>
              <a:gd name="T4" fmla="*/ 1343025 w 21600"/>
              <a:gd name="T5" fmla="*/ 609600 h 21600"/>
              <a:gd name="T6" fmla="*/ 1790700 w 21600"/>
              <a:gd name="T7" fmla="*/ 304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0" y="2997200"/>
            <a:ext cx="1905000" cy="838200"/>
          </a:xfrm>
          <a:prstGeom prst="flowChartMagneticDrum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Белые</a:t>
            </a: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1835150" y="3284538"/>
            <a:ext cx="1828800" cy="838200"/>
          </a:xfrm>
          <a:prstGeom prst="flowChartMagneticDrum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Серые</a:t>
            </a: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3924300" y="3644900"/>
            <a:ext cx="2057400" cy="1066800"/>
          </a:xfrm>
          <a:prstGeom prst="flowChartMagneticDrum">
            <a:avLst/>
          </a:prstGeom>
          <a:solidFill>
            <a:srgbClr val="77777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Ковкие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6156325" y="4149725"/>
            <a:ext cx="3352800" cy="1181100"/>
          </a:xfrm>
          <a:prstGeom prst="flowChartMagneticDrum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Высокопрочные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323850" y="4843463"/>
            <a:ext cx="4897438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</a:pPr>
            <a:r>
              <a:rPr lang="ru-RU" altLang="ru-RU" b="0" smtClean="0">
                <a:solidFill>
                  <a:srgbClr val="FFFFFF"/>
                </a:solidFill>
              </a:rPr>
              <a:t>Белый чугун на изломе матово-белого цвета, очень твёрдый и хрупкий, плохо обрабатывается резанием и имеет низкие литейные свойства. Чаще всего используется на переделку в сталь, поэтому его также называют предельным, часть идёт на получение ковкого чугуна.</a:t>
            </a:r>
          </a:p>
        </p:txBody>
      </p:sp>
      <p:sp>
        <p:nvSpPr>
          <p:cNvPr id="18447" name="AutoShap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667625" y="260350"/>
            <a:ext cx="576263" cy="404813"/>
          </a:xfrm>
          <a:prstGeom prst="curvedLeftArrow">
            <a:avLst>
              <a:gd name="adj1" fmla="val 20000"/>
              <a:gd name="adj2" fmla="val 40000"/>
              <a:gd name="adj3" fmla="val 4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5737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 animBg="1" autoUpdateAnimBg="0"/>
      <p:bldP spid="17422" grpId="0" animBg="1" autoUpdateAnimBg="0"/>
      <p:bldP spid="17423" grpId="0" animBg="1" autoUpdateAnimBg="0"/>
      <p:bldP spid="17424" grpId="0" animBg="1" autoUpdateAnimBg="0"/>
      <p:bldP spid="174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3924300" y="352425"/>
            <a:ext cx="135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Чугуны</a:t>
            </a:r>
          </a:p>
        </p:txBody>
      </p:sp>
      <p:sp>
        <p:nvSpPr>
          <p:cNvPr id="3081" name="AutoShape 5"/>
          <p:cNvSpPr>
            <a:spLocks noChangeArrowheads="1"/>
          </p:cNvSpPr>
          <p:nvPr/>
        </p:nvSpPr>
        <p:spPr bwMode="auto">
          <a:xfrm>
            <a:off x="684213" y="1052513"/>
            <a:ext cx="8077200" cy="533400"/>
          </a:xfrm>
          <a:prstGeom prst="plaque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С е р ы й        ч у г у н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rot="10758220">
            <a:off x="611188" y="1989138"/>
            <a:ext cx="3381375" cy="609600"/>
          </a:xfrm>
          <a:prstGeom prst="wedgeEllipseCallout">
            <a:avLst>
              <a:gd name="adj1" fmla="val 38079"/>
              <a:gd name="adj2" fmla="val 809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 rot="-10787688">
            <a:off x="4932363" y="1989138"/>
            <a:ext cx="3381375" cy="609600"/>
          </a:xfrm>
          <a:prstGeom prst="wedgeEllipseCallout">
            <a:avLst>
              <a:gd name="adj1" fmla="val -40671"/>
              <a:gd name="adj2" fmla="val 75926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Характеристика</a:t>
            </a: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4895850" y="3068638"/>
            <a:ext cx="4248150" cy="2979737"/>
          </a:xfrm>
          <a:prstGeom prst="wedgeRectCallout">
            <a:avLst>
              <a:gd name="adj1" fmla="val -46898"/>
              <a:gd name="adj2" fmla="val -31139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  <a:latin typeface="Times New Roman" pitchFamily="18" charset="0"/>
              </a:rPr>
              <a:t>На изломе – серый цвет.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  <a:latin typeface="Times New Roman" pitchFamily="18" charset="0"/>
              </a:rPr>
              <a:t>Он мягче белого чугуна, хрупок, но хорошо обрабатывается резанием.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  <a:latin typeface="Times New Roman" pitchFamily="18" charset="0"/>
              </a:rPr>
              <a:t>Имеет высокие литейные свойства и используется для получения отливок, поэтому его также называют литейным</a:t>
            </a: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0825" y="2997200"/>
            <a:ext cx="3014663" cy="976313"/>
            <a:chOff x="240" y="1658"/>
            <a:chExt cx="1650" cy="717"/>
          </a:xfrm>
        </p:grpSpPr>
        <p:graphicFrame>
          <p:nvGraphicFramePr>
            <p:cNvPr id="3077" name="Object 25"/>
            <p:cNvGraphicFramePr>
              <a:graphicFrameLocks noChangeAspect="1"/>
            </p:cNvGraphicFramePr>
            <p:nvPr/>
          </p:nvGraphicFramePr>
          <p:xfrm>
            <a:off x="240" y="1658"/>
            <a:ext cx="1650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Точечный рисунок" r:id="rId5" imgW="3572374" imgH="1448002" progId="Paint.Picture">
                    <p:embed/>
                  </p:oleObj>
                </mc:Choice>
                <mc:Fallback>
                  <p:oleObj name="Точечный рисунок" r:id="rId5" imgW="3572374" imgH="144800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658"/>
                          <a:ext cx="1650" cy="6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5" name="Text Box 26"/>
            <p:cNvSpPr txBox="1">
              <a:spLocks noChangeArrowheads="1"/>
            </p:cNvSpPr>
            <p:nvPr/>
          </p:nvSpPr>
          <p:spPr bwMode="auto">
            <a:xfrm>
              <a:off x="1126" y="2039"/>
              <a:ext cx="66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станина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50825" y="4005263"/>
            <a:ext cx="1300163" cy="1508125"/>
            <a:chOff x="93" y="2714"/>
            <a:chExt cx="997" cy="950"/>
          </a:xfrm>
        </p:grpSpPr>
        <p:sp>
          <p:nvSpPr>
            <p:cNvPr id="3094" name="Text Box 28"/>
            <p:cNvSpPr txBox="1">
              <a:spLocks noChangeArrowheads="1"/>
            </p:cNvSpPr>
            <p:nvPr/>
          </p:nvSpPr>
          <p:spPr bwMode="auto">
            <a:xfrm>
              <a:off x="93" y="2714"/>
              <a:ext cx="997" cy="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FFFFFF"/>
                  </a:solidFill>
                  <a:latin typeface="Times New Roman" pitchFamily="18" charset="0"/>
                </a:rPr>
                <a:t>шкив</a:t>
              </a:r>
            </a:p>
          </p:txBody>
        </p:sp>
        <p:graphicFrame>
          <p:nvGraphicFramePr>
            <p:cNvPr id="3076" name="Object 29"/>
            <p:cNvGraphicFramePr>
              <a:graphicFrameLocks noChangeAspect="1"/>
            </p:cNvGraphicFramePr>
            <p:nvPr/>
          </p:nvGraphicFramePr>
          <p:xfrm>
            <a:off x="93" y="3002"/>
            <a:ext cx="997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Точечный рисунок" r:id="rId7" imgW="1428949" imgH="1219370" progId="Paint.Picture">
                    <p:embed/>
                  </p:oleObj>
                </mc:Choice>
                <mc:Fallback>
                  <p:oleObj name="Точечный рисунок" r:id="rId7" imgW="1428949" imgH="121937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" y="3002"/>
                          <a:ext cx="997" cy="662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692275" y="4076700"/>
            <a:ext cx="1616075" cy="1749425"/>
            <a:chOff x="2880" y="3083"/>
            <a:chExt cx="1006" cy="1237"/>
          </a:xfrm>
        </p:grpSpPr>
        <p:graphicFrame>
          <p:nvGraphicFramePr>
            <p:cNvPr id="3075" name="Object 31"/>
            <p:cNvGraphicFramePr>
              <a:graphicFrameLocks noChangeAspect="1"/>
            </p:cNvGraphicFramePr>
            <p:nvPr/>
          </p:nvGraphicFramePr>
          <p:xfrm>
            <a:off x="2880" y="3342"/>
            <a:ext cx="849" cy="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Точечный рисунок" r:id="rId9" imgW="1580952" imgH="1619476" progId="Paint.Picture">
                    <p:embed/>
                  </p:oleObj>
                </mc:Choice>
                <mc:Fallback>
                  <p:oleObj name="Точечный рисунок" r:id="rId9" imgW="1580952" imgH="161947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342"/>
                          <a:ext cx="849" cy="9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Rectangle 32"/>
            <p:cNvSpPr>
              <a:spLocks noChangeArrowheads="1"/>
            </p:cNvSpPr>
            <p:nvPr/>
          </p:nvSpPr>
          <p:spPr bwMode="auto">
            <a:xfrm>
              <a:off x="2880" y="3083"/>
              <a:ext cx="849" cy="25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093" name="Text Box 33"/>
            <p:cNvSpPr txBox="1">
              <a:spLocks noChangeArrowheads="1"/>
            </p:cNvSpPr>
            <p:nvPr/>
          </p:nvSpPr>
          <p:spPr bwMode="auto">
            <a:xfrm>
              <a:off x="3024" y="3083"/>
              <a:ext cx="862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ru-RU" altLang="ru-RU" sz="2400" b="0" smtClean="0">
                  <a:solidFill>
                    <a:srgbClr val="FFFFFF"/>
                  </a:solidFill>
                  <a:latin typeface="Times New Roman" pitchFamily="18" charset="0"/>
                </a:rPr>
                <a:t>блок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b="0" smtClean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203575" y="4076700"/>
            <a:ext cx="1600200" cy="2386013"/>
            <a:chOff x="2298" y="1461"/>
            <a:chExt cx="1008" cy="1503"/>
          </a:xfrm>
        </p:grpSpPr>
        <p:sp>
          <p:nvSpPr>
            <p:cNvPr id="3089" name="Rectangle 35"/>
            <p:cNvSpPr>
              <a:spLocks noChangeArrowheads="1"/>
            </p:cNvSpPr>
            <p:nvPr/>
          </p:nvSpPr>
          <p:spPr bwMode="auto">
            <a:xfrm>
              <a:off x="2298" y="1925"/>
              <a:ext cx="456" cy="103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3074" name="Object 36"/>
            <p:cNvGraphicFramePr>
              <a:graphicFrameLocks noChangeAspect="1"/>
            </p:cNvGraphicFramePr>
            <p:nvPr/>
          </p:nvGraphicFramePr>
          <p:xfrm>
            <a:off x="2754" y="1925"/>
            <a:ext cx="552" cy="1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Точечный рисунок" r:id="rId11" imgW="1095528" imgH="1762371" progId="Paint.Picture">
                    <p:embed/>
                  </p:oleObj>
                </mc:Choice>
                <mc:Fallback>
                  <p:oleObj name="Точечный рисунок" r:id="rId11" imgW="1095528" imgH="17623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4" y="1925"/>
                          <a:ext cx="552" cy="1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0" name="Rectangle 37"/>
            <p:cNvSpPr>
              <a:spLocks noChangeArrowheads="1"/>
            </p:cNvSpPr>
            <p:nvPr/>
          </p:nvSpPr>
          <p:spPr bwMode="auto">
            <a:xfrm>
              <a:off x="2298" y="1461"/>
              <a:ext cx="1008" cy="46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Text Box 38"/>
            <p:cNvSpPr txBox="1">
              <a:spLocks noChangeArrowheads="1"/>
            </p:cNvSpPr>
            <p:nvPr/>
          </p:nvSpPr>
          <p:spPr bwMode="auto">
            <a:xfrm>
              <a:off x="2298" y="1571"/>
              <a:ext cx="100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FFFFFF"/>
                  </a:solidFill>
                  <a:latin typeface="Times New Roman" pitchFamily="18" charset="0"/>
                </a:rPr>
                <a:t>Корпус</a:t>
              </a:r>
            </a:p>
            <a:p>
              <a:pPr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FFFFFF"/>
                  </a:solidFill>
                  <a:latin typeface="Times New Roman" pitchFamily="18" charset="0"/>
                </a:rPr>
                <a:t>мясорубки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42892"/>
      </p:ext>
    </p:extLst>
  </p:cSld>
  <p:clrMapOvr>
    <a:masterClrMapping/>
  </p:clrMapOvr>
  <p:transition spd="med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 autoUpdateAnimBg="0"/>
      <p:bldP spid="19463" grpId="0" animBg="1" autoUpdateAnimBg="0"/>
      <p:bldP spid="1947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0"/>
            <a:ext cx="9324975" cy="71564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995738" y="352425"/>
            <a:ext cx="135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Чугуны</a:t>
            </a:r>
          </a:p>
        </p:txBody>
      </p:sp>
      <p:sp>
        <p:nvSpPr>
          <p:cNvPr id="4103" name="AutoShape 5"/>
          <p:cNvSpPr>
            <a:spLocks noChangeArrowheads="1"/>
          </p:cNvSpPr>
          <p:nvPr/>
        </p:nvSpPr>
        <p:spPr bwMode="auto">
          <a:xfrm>
            <a:off x="684213" y="1052513"/>
            <a:ext cx="8077200" cy="533400"/>
          </a:xfrm>
          <a:prstGeom prst="plaque">
            <a:avLst>
              <a:gd name="adj" fmla="val 16667"/>
            </a:avLst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К о в к и й         ч у г у н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10758220">
            <a:off x="827088" y="2060575"/>
            <a:ext cx="3381375" cy="609600"/>
          </a:xfrm>
          <a:prstGeom prst="wedgeEllipseCallout">
            <a:avLst>
              <a:gd name="adj1" fmla="val 38079"/>
              <a:gd name="adj2" fmla="val 80935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-10787688">
            <a:off x="5003800" y="2060575"/>
            <a:ext cx="3381375" cy="609600"/>
          </a:xfrm>
          <a:prstGeom prst="wedgeEllipseCallout">
            <a:avLst>
              <a:gd name="adj1" fmla="val -40671"/>
              <a:gd name="adj2" fmla="val 7592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Характеристика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4213" y="5157788"/>
            <a:ext cx="2286000" cy="1889125"/>
            <a:chOff x="672" y="3024"/>
            <a:chExt cx="1200" cy="1190"/>
          </a:xfrm>
        </p:grpSpPr>
        <p:graphicFrame>
          <p:nvGraphicFramePr>
            <p:cNvPr id="4099" name="Object 12"/>
            <p:cNvGraphicFramePr>
              <a:graphicFrameLocks noChangeAspect="1"/>
            </p:cNvGraphicFramePr>
            <p:nvPr/>
          </p:nvGraphicFramePr>
          <p:xfrm>
            <a:off x="672" y="3261"/>
            <a:ext cx="1200" cy="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Точечный рисунок" r:id="rId5" imgW="1714739" imgH="1362265" progId="Paint.Picture">
                    <p:embed/>
                  </p:oleObj>
                </mc:Choice>
                <mc:Fallback>
                  <p:oleObj name="Точечный рисунок" r:id="rId5" imgW="1714739" imgH="136226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261"/>
                          <a:ext cx="1200" cy="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0" name="Rectangle 13"/>
            <p:cNvSpPr>
              <a:spLocks noChangeArrowheads="1"/>
            </p:cNvSpPr>
            <p:nvPr/>
          </p:nvSpPr>
          <p:spPr bwMode="auto">
            <a:xfrm>
              <a:off x="672" y="3024"/>
              <a:ext cx="1200" cy="23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FFFFFF"/>
                  </a:solidFill>
                  <a:latin typeface="Times New Roman" pitchFamily="18" charset="0"/>
                </a:rPr>
                <a:t>Ступица колеса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11188" y="3141663"/>
            <a:ext cx="2590800" cy="1760537"/>
            <a:chOff x="240" y="1645"/>
            <a:chExt cx="1632" cy="1109"/>
          </a:xfrm>
        </p:grpSpPr>
        <p:sp>
          <p:nvSpPr>
            <p:cNvPr id="4109" name="Rectangle 15"/>
            <p:cNvSpPr>
              <a:spLocks noChangeArrowheads="1"/>
            </p:cNvSpPr>
            <p:nvPr/>
          </p:nvSpPr>
          <p:spPr bwMode="auto">
            <a:xfrm>
              <a:off x="240" y="1645"/>
              <a:ext cx="1632" cy="23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FFFFFF"/>
                  </a:solidFill>
                  <a:latin typeface="Times New Roman" pitchFamily="18" charset="0"/>
                </a:rPr>
                <a:t>Картер заднего моста</a:t>
              </a:r>
            </a:p>
            <a:p>
              <a:pPr algn="ctr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FFFFFF"/>
                  </a:solidFill>
                  <a:latin typeface="Times New Roman" pitchFamily="18" charset="0"/>
                </a:rPr>
                <a:t>автомобиля</a:t>
              </a:r>
            </a:p>
          </p:txBody>
        </p:sp>
        <p:graphicFrame>
          <p:nvGraphicFramePr>
            <p:cNvPr id="4098" name="Object 16"/>
            <p:cNvGraphicFramePr>
              <a:graphicFrameLocks noChangeAspect="1"/>
            </p:cNvGraphicFramePr>
            <p:nvPr/>
          </p:nvGraphicFramePr>
          <p:xfrm>
            <a:off x="240" y="1880"/>
            <a:ext cx="1632" cy="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Точечный рисунок" r:id="rId7" imgW="1943371" imgH="1123810" progId="Paint.Picture">
                    <p:embed/>
                  </p:oleObj>
                </mc:Choice>
                <mc:Fallback>
                  <p:oleObj name="Точечный рисунок" r:id="rId7" imgW="1943371" imgH="112381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880"/>
                          <a:ext cx="1632" cy="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4211638" y="3573463"/>
            <a:ext cx="4481512" cy="3081337"/>
          </a:xfrm>
          <a:prstGeom prst="wedgeRectCallout">
            <a:avLst>
              <a:gd name="adj1" fmla="val -48653"/>
              <a:gd name="adj2" fmla="val -19653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  <a:latin typeface="Times New Roman" pitchFamily="18" charset="0"/>
              </a:rPr>
              <a:t>Название «ковкий» условное, т.к. этот чугун практически не куется.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  <a:latin typeface="Times New Roman" pitchFamily="18" charset="0"/>
              </a:rPr>
              <a:t>Получают его путём отжига из белого чугуна.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  <a:latin typeface="Times New Roman" pitchFamily="18" charset="0"/>
              </a:rPr>
              <a:t>Он обладает повышенной прочностью, вязкостью, но невысокой пластичностью.</a:t>
            </a:r>
          </a:p>
        </p:txBody>
      </p:sp>
    </p:spTree>
    <p:extLst>
      <p:ext uri="{BB962C8B-B14F-4D97-AF65-F5344CB8AC3E}">
        <p14:creationId xmlns:p14="http://schemas.microsoft.com/office/powerpoint/2010/main" val="772834345"/>
      </p:ext>
    </p:extLst>
  </p:cSld>
  <p:clrMapOvr>
    <a:masterClrMapping/>
  </p:clrMapOvr>
  <p:transition spd="med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 autoUpdateAnimBg="0"/>
      <p:bldP spid="20487" grpId="0" animBg="1" autoUpdateAnimBg="0"/>
      <p:bldP spid="2049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3995738" y="333375"/>
            <a:ext cx="135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Чугуны</a:t>
            </a:r>
          </a:p>
        </p:txBody>
      </p:sp>
      <p:sp>
        <p:nvSpPr>
          <p:cNvPr id="5128" name="AutoShape 5"/>
          <p:cNvSpPr>
            <a:spLocks noChangeArrowheads="1"/>
          </p:cNvSpPr>
          <p:nvPr/>
        </p:nvSpPr>
        <p:spPr bwMode="auto">
          <a:xfrm>
            <a:off x="827088" y="981075"/>
            <a:ext cx="8077200" cy="533400"/>
          </a:xfrm>
          <a:prstGeom prst="plaque">
            <a:avLst>
              <a:gd name="adj" fmla="val 16667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В ы с о к о п р о ч н ы й          ч у г у н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 rot="10758220">
            <a:off x="684213" y="1916113"/>
            <a:ext cx="3381375" cy="609600"/>
          </a:xfrm>
          <a:prstGeom prst="wedgeEllipseCallout">
            <a:avLst>
              <a:gd name="adj1" fmla="val 26866"/>
              <a:gd name="adj2" fmla="val 80019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Применение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-10787688">
            <a:off x="5076825" y="1989138"/>
            <a:ext cx="3381375" cy="609600"/>
          </a:xfrm>
          <a:prstGeom prst="wedgeEllipseCallout">
            <a:avLst>
              <a:gd name="adj1" fmla="val -35028"/>
              <a:gd name="adj2" fmla="val 117833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Характеристика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4213" y="2924175"/>
            <a:ext cx="2574925" cy="1168400"/>
            <a:chOff x="375" y="1824"/>
            <a:chExt cx="1920" cy="813"/>
          </a:xfrm>
        </p:grpSpPr>
        <p:sp>
          <p:nvSpPr>
            <p:cNvPr id="5139" name="Rectangle 9"/>
            <p:cNvSpPr>
              <a:spLocks noChangeArrowheads="1"/>
            </p:cNvSpPr>
            <p:nvPr/>
          </p:nvSpPr>
          <p:spPr bwMode="auto">
            <a:xfrm>
              <a:off x="375" y="1824"/>
              <a:ext cx="1920" cy="1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FFFFFF"/>
                  </a:solidFill>
                  <a:latin typeface="Times New Roman" pitchFamily="18" charset="0"/>
                </a:rPr>
                <a:t>Коленчатый вал</a:t>
              </a:r>
            </a:p>
          </p:txBody>
        </p:sp>
        <p:graphicFrame>
          <p:nvGraphicFramePr>
            <p:cNvPr id="5124" name="Object 10"/>
            <p:cNvGraphicFramePr>
              <a:graphicFrameLocks noChangeAspect="1"/>
            </p:cNvGraphicFramePr>
            <p:nvPr/>
          </p:nvGraphicFramePr>
          <p:xfrm>
            <a:off x="375" y="1969"/>
            <a:ext cx="1920" cy="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Точечный рисунок" r:id="rId5" imgW="4791744" imgH="1666667" progId="Paint.Picture">
                    <p:embed/>
                  </p:oleObj>
                </mc:Choice>
                <mc:Fallback>
                  <p:oleObj name="Точечный рисунок" r:id="rId5" imgW="4791744" imgH="166666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" y="1969"/>
                          <a:ext cx="1920" cy="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11188" y="4149725"/>
            <a:ext cx="1690687" cy="2300288"/>
            <a:chOff x="240" y="2545"/>
            <a:chExt cx="1065" cy="1449"/>
          </a:xfrm>
        </p:grpSpPr>
        <p:graphicFrame>
          <p:nvGraphicFramePr>
            <p:cNvPr id="5123" name="Object 12"/>
            <p:cNvGraphicFramePr>
              <a:graphicFrameLocks noChangeAspect="1"/>
            </p:cNvGraphicFramePr>
            <p:nvPr/>
          </p:nvGraphicFramePr>
          <p:xfrm>
            <a:off x="297" y="3014"/>
            <a:ext cx="1008" cy="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Точечный рисунок" r:id="rId7" imgW="2876190" imgH="3247619" progId="Paint.Picture">
                    <p:embed/>
                  </p:oleObj>
                </mc:Choice>
                <mc:Fallback>
                  <p:oleObj name="Точечный рисунок" r:id="rId7" imgW="2876190" imgH="324761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" y="3014"/>
                          <a:ext cx="1008" cy="9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7" name="AutoShape 13"/>
            <p:cNvSpPr>
              <a:spLocks noChangeArrowheads="1"/>
            </p:cNvSpPr>
            <p:nvPr/>
          </p:nvSpPr>
          <p:spPr bwMode="auto">
            <a:xfrm>
              <a:off x="240" y="2545"/>
              <a:ext cx="1065" cy="442"/>
            </a:xfrm>
            <a:prstGeom prst="wedgeRoundRectCallout">
              <a:avLst>
                <a:gd name="adj1" fmla="val -41454"/>
                <a:gd name="adj2" fmla="val 121495"/>
                <a:gd name="adj3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z="2400" b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8" name="Text Box 14"/>
            <p:cNvSpPr txBox="1">
              <a:spLocks noChangeArrowheads="1"/>
            </p:cNvSpPr>
            <p:nvPr/>
          </p:nvSpPr>
          <p:spPr bwMode="auto">
            <a:xfrm rot="-7538">
              <a:off x="297" y="2545"/>
              <a:ext cx="92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Тормозная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 колодка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47938" y="4262438"/>
            <a:ext cx="1428750" cy="2078037"/>
            <a:chOff x="1605" y="2759"/>
            <a:chExt cx="900" cy="1309"/>
          </a:xfrm>
        </p:grpSpPr>
        <p:graphicFrame>
          <p:nvGraphicFramePr>
            <p:cNvPr id="5122" name="Object 16"/>
            <p:cNvGraphicFramePr>
              <a:graphicFrameLocks noChangeAspect="1"/>
            </p:cNvGraphicFramePr>
            <p:nvPr/>
          </p:nvGraphicFramePr>
          <p:xfrm>
            <a:off x="1605" y="2908"/>
            <a:ext cx="900" cy="1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Точечный рисунок" r:id="rId9" imgW="1619476" imgH="2085714" progId="Paint.Picture">
                    <p:embed/>
                  </p:oleObj>
                </mc:Choice>
                <mc:Fallback>
                  <p:oleObj name="Точечный рисунок" r:id="rId9" imgW="1619476" imgH="208571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5" y="2908"/>
                          <a:ext cx="900" cy="1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6" name="Rectangle 17"/>
            <p:cNvSpPr>
              <a:spLocks noChangeArrowheads="1"/>
            </p:cNvSpPr>
            <p:nvPr/>
          </p:nvSpPr>
          <p:spPr bwMode="auto">
            <a:xfrm>
              <a:off x="1605" y="2759"/>
              <a:ext cx="900" cy="14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FFFFFF"/>
                  </a:solidFill>
                  <a:latin typeface="Times New Roman" pitchFamily="18" charset="0"/>
                </a:rPr>
                <a:t>Шестерня</a:t>
              </a:r>
            </a:p>
          </p:txBody>
        </p:sp>
      </p:grp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4662488" y="3357563"/>
            <a:ext cx="4481512" cy="2984500"/>
          </a:xfrm>
          <a:prstGeom prst="wedgeRectCallout">
            <a:avLst>
              <a:gd name="adj1" fmla="val -48194"/>
              <a:gd name="adj2" fmla="val -15106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  <a:latin typeface="Times New Roman" pitchFamily="18" charset="0"/>
              </a:rPr>
              <a:t>Получают из серого чугуна введением в него в жидком состоянии специальных добавок.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  <a:latin typeface="Times New Roman" pitchFamily="18" charset="0"/>
              </a:rPr>
              <a:t>Он прочнее серого чугуна и труднее обрабатывается</a:t>
            </a: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135" name="AutoShape 1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667625" y="260350"/>
            <a:ext cx="576263" cy="404813"/>
          </a:xfrm>
          <a:prstGeom prst="curvedLeftArrow">
            <a:avLst>
              <a:gd name="adj1" fmla="val 20000"/>
              <a:gd name="adj2" fmla="val 40000"/>
              <a:gd name="adj3" fmla="val 4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95177"/>
      </p:ext>
    </p:extLst>
  </p:cSld>
  <p:clrMapOvr>
    <a:masterClrMapping/>
  </p:clrMapOvr>
  <p:transition spd="med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 autoUpdateAnimBg="0"/>
      <p:bldP spid="21511" grpId="0" animBg="1" autoUpdateAnimBg="0"/>
      <p:bldP spid="2152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635375" y="50800"/>
            <a:ext cx="1398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С т а л и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468313" y="620713"/>
            <a:ext cx="8135937" cy="820737"/>
          </a:xfrm>
          <a:prstGeom prst="plaque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Классификация сталей по способу производства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 rot="5400000">
            <a:off x="1528763" y="1503363"/>
            <a:ext cx="762000" cy="7239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361950 h 21600"/>
              <a:gd name="T4" fmla="*/ 571500 w 21600"/>
              <a:gd name="T5" fmla="*/ 723900 h 21600"/>
              <a:gd name="T6" fmla="*/ 762000 w 21600"/>
              <a:gd name="T7" fmla="*/ 361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2276475"/>
            <a:ext cx="3962400" cy="21336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Мартеновская</a:t>
            </a: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 rot="5400000">
            <a:off x="2908300" y="2932113"/>
            <a:ext cx="3276600" cy="381000"/>
          </a:xfrm>
          <a:custGeom>
            <a:avLst/>
            <a:gdLst>
              <a:gd name="T0" fmla="*/ 2457450 w 21600"/>
              <a:gd name="T1" fmla="*/ 0 h 21600"/>
              <a:gd name="T2" fmla="*/ 0 w 21600"/>
              <a:gd name="T3" fmla="*/ 190500 h 21600"/>
              <a:gd name="T4" fmla="*/ 2457450 w 21600"/>
              <a:gd name="T5" fmla="*/ 381000 h 21600"/>
              <a:gd name="T6" fmla="*/ 32766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5257800" y="2565400"/>
            <a:ext cx="3886200" cy="21336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Электросталь</a:t>
            </a:r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381000" y="5181600"/>
            <a:ext cx="8401050" cy="1676400"/>
          </a:xfrm>
          <a:prstGeom prst="flowChartProcess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Конвертерная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(бессемеровская и томасовская)</a:t>
            </a: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 rot="5400000">
            <a:off x="6713538" y="1503363"/>
            <a:ext cx="762000" cy="7239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361950 h 21600"/>
              <a:gd name="T4" fmla="*/ 571500 w 21600"/>
              <a:gd name="T5" fmla="*/ 723900 h 21600"/>
              <a:gd name="T6" fmla="*/ 762000 w 21600"/>
              <a:gd name="T7" fmla="*/ 361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2276475"/>
            <a:ext cx="3962400" cy="2133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Получают в мартеновских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печах. Способ предложил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 1864 г. французский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Металлург </a:t>
            </a:r>
            <a:r>
              <a:rPr lang="ru-RU" altLang="ru-RU" sz="2400" b="0" i="1" smtClean="0">
                <a:solidFill>
                  <a:srgbClr val="000000"/>
                </a:solidFill>
                <a:latin typeface="Times New Roman" pitchFamily="18" charset="0"/>
              </a:rPr>
              <a:t>Пьер Мартен</a:t>
            </a:r>
            <a:endParaRPr lang="ru-RU" altLang="ru-RU" sz="24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395288" y="5181600"/>
            <a:ext cx="8401050" cy="1676400"/>
          </a:xfrm>
          <a:prstGeom prst="flowChartProcess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Получают в конвертерах – стальных сосудах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грушевидной формы. Бессемеровский процесс разработал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в 1855-1856 гг. английский  изобретатель </a:t>
            </a:r>
            <a:r>
              <a:rPr lang="ru-RU" altLang="ru-RU" sz="2400" b="0" i="1" smtClean="0">
                <a:solidFill>
                  <a:srgbClr val="000000"/>
                </a:solidFill>
                <a:latin typeface="Times New Roman" pitchFamily="18" charset="0"/>
              </a:rPr>
              <a:t>Генри Бессемер,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томасовский – в 1978 г. английский металлург </a:t>
            </a:r>
            <a:r>
              <a:rPr lang="ru-RU" altLang="ru-RU" sz="2400" b="0" i="1" smtClean="0">
                <a:solidFill>
                  <a:srgbClr val="000000"/>
                </a:solidFill>
                <a:latin typeface="Times New Roman" pitchFamily="18" charset="0"/>
              </a:rPr>
              <a:t>Сидни Томас</a:t>
            </a:r>
            <a:endParaRPr lang="ru-RU" altLang="ru-RU" sz="24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257800" y="2565400"/>
            <a:ext cx="3886200" cy="2133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Выплавляют в электропечах.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Это наиболее совершенный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способ получения стали.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Его предложил в 1802 г.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русский  физик 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электротехник </a:t>
            </a:r>
            <a:r>
              <a:rPr lang="ru-RU" altLang="ru-RU" sz="2400" b="0" i="1" smtClean="0">
                <a:solidFill>
                  <a:srgbClr val="000000"/>
                </a:solidFill>
                <a:latin typeface="Times New Roman" pitchFamily="18" charset="0"/>
              </a:rPr>
              <a:t>Петров</a:t>
            </a:r>
            <a:endParaRPr lang="ru-RU" altLang="ru-RU" sz="24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16257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  <p:bldP spid="23568" grpId="0" animBg="1"/>
      <p:bldP spid="23569" grpId="0" animBg="1"/>
      <p:bldP spid="23570" grpId="0" animBg="1" autoUpdateAnimBg="0"/>
      <p:bldP spid="23570" grpId="1" animBg="1"/>
      <p:bldP spid="23572" grpId="0" animBg="1"/>
      <p:bldP spid="23573" grpId="0" animBg="1"/>
      <p:bldP spid="23573" grpId="1" animBg="1"/>
      <p:bldP spid="23574" grpId="0" animBg="1"/>
      <p:bldP spid="23576" grpId="0" animBg="1"/>
      <p:bldP spid="23577" grpId="0" animBg="1" autoUpdateAnimBg="0"/>
      <p:bldP spid="23578" grpId="0" animBg="1" autoUpdateAnimBg="0"/>
      <p:bldP spid="2357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51275" y="209550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С т а л и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539750" y="981075"/>
            <a:ext cx="8077200" cy="533400"/>
          </a:xfrm>
          <a:prstGeom prst="plaque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Общая классификация сталей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rot="5400000">
            <a:off x="1357313" y="2251075"/>
            <a:ext cx="7620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9388" y="3213100"/>
            <a:ext cx="3124200" cy="123825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По способу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производства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5400000">
            <a:off x="2451100" y="3246438"/>
            <a:ext cx="2895600" cy="381000"/>
          </a:xfrm>
          <a:prstGeom prst="notchedRightArrow">
            <a:avLst>
              <a:gd name="adj1" fmla="val 50000"/>
              <a:gd name="adj2" fmla="val 19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39750" y="4941888"/>
            <a:ext cx="3810000" cy="838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По назначению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5400000">
            <a:off x="3327400" y="3449638"/>
            <a:ext cx="3733800" cy="381000"/>
          </a:xfrm>
          <a:prstGeom prst="notchedRightArrow">
            <a:avLst>
              <a:gd name="adj1" fmla="val 50000"/>
              <a:gd name="adj2" fmla="val 24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851275" y="5516563"/>
            <a:ext cx="3810000" cy="1066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По химическому составу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 rot="5400000">
            <a:off x="6572250" y="2220913"/>
            <a:ext cx="990600" cy="381000"/>
          </a:xfrm>
          <a:prstGeom prst="notchedRightArrow">
            <a:avLst>
              <a:gd name="adj1" fmla="val 50000"/>
              <a:gd name="adj2" fmla="val 6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724525" y="3141663"/>
            <a:ext cx="2914650" cy="12382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По качеству</a:t>
            </a:r>
          </a:p>
        </p:txBody>
      </p:sp>
    </p:spTree>
    <p:extLst>
      <p:ext uri="{BB962C8B-B14F-4D97-AF65-F5344CB8AC3E}">
        <p14:creationId xmlns:p14="http://schemas.microsoft.com/office/powerpoint/2010/main" val="1992409971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 autoUpdateAnimBg="0"/>
      <p:bldP spid="22536" grpId="0" animBg="1"/>
      <p:bldP spid="22537" grpId="0" animBg="1" autoUpdateAnimBg="0"/>
      <p:bldP spid="22538" grpId="0" animBg="1"/>
      <p:bldP spid="22539" grpId="0" animBg="1" autoUpdateAnimBg="0"/>
      <p:bldP spid="22540" grpId="0" animBg="1"/>
      <p:bldP spid="2254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924300" y="0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С т а л и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95288" y="765175"/>
            <a:ext cx="8077200" cy="533400"/>
          </a:xfrm>
          <a:prstGeom prst="plaque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000000"/>
                </a:solidFill>
              </a:rPr>
              <a:t>Классификация сталей по назначению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5400000">
            <a:off x="1828800" y="1257300"/>
            <a:ext cx="266700" cy="723900"/>
          </a:xfrm>
          <a:custGeom>
            <a:avLst/>
            <a:gdLst>
              <a:gd name="T0" fmla="*/ 200025 w 21600"/>
              <a:gd name="T1" fmla="*/ 0 h 21600"/>
              <a:gd name="T2" fmla="*/ 0 w 21600"/>
              <a:gd name="T3" fmla="*/ 361950 h 21600"/>
              <a:gd name="T4" fmla="*/ 200025 w 21600"/>
              <a:gd name="T5" fmla="*/ 723900 h 21600"/>
              <a:gd name="T6" fmla="*/ 266700 w 21600"/>
              <a:gd name="T7" fmla="*/ 361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5400000">
            <a:off x="3792538" y="1255713"/>
            <a:ext cx="266700" cy="723900"/>
          </a:xfrm>
          <a:custGeom>
            <a:avLst/>
            <a:gdLst>
              <a:gd name="T0" fmla="*/ 200025 w 21600"/>
              <a:gd name="T1" fmla="*/ 0 h 21600"/>
              <a:gd name="T2" fmla="*/ 0 w 21600"/>
              <a:gd name="T3" fmla="*/ 361950 h 21600"/>
              <a:gd name="T4" fmla="*/ 200025 w 21600"/>
              <a:gd name="T5" fmla="*/ 723900 h 21600"/>
              <a:gd name="T6" fmla="*/ 266700 w 21600"/>
              <a:gd name="T7" fmla="*/ 361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5400000">
            <a:off x="6200775" y="1655763"/>
            <a:ext cx="1181100" cy="838200"/>
          </a:xfrm>
          <a:custGeom>
            <a:avLst/>
            <a:gdLst>
              <a:gd name="T0" fmla="*/ 885825 w 21600"/>
              <a:gd name="T1" fmla="*/ 0 h 21600"/>
              <a:gd name="T2" fmla="*/ 0 w 21600"/>
              <a:gd name="T3" fmla="*/ 419100 h 21600"/>
              <a:gd name="T4" fmla="*/ 885825 w 21600"/>
              <a:gd name="T5" fmla="*/ 838200 h 21600"/>
              <a:gd name="T6" fmla="*/ 11811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2060575"/>
            <a:ext cx="31623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Конструкционные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132138" y="2060575"/>
            <a:ext cx="3200400" cy="609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Инструментальные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381000" y="2895600"/>
            <a:ext cx="822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Специальные с особыми свойствами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39750" y="3716338"/>
            <a:ext cx="8077200" cy="533400"/>
          </a:xfrm>
          <a:prstGeom prst="plaque">
            <a:avLst>
              <a:gd name="adj" fmla="val 1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Классификация сталей по химическому составу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 rot="5400000">
            <a:off x="1907381" y="4445794"/>
            <a:ext cx="471488" cy="361950"/>
          </a:xfrm>
          <a:custGeom>
            <a:avLst/>
            <a:gdLst>
              <a:gd name="T0" fmla="*/ 353616 w 21600"/>
              <a:gd name="T1" fmla="*/ 0 h 21600"/>
              <a:gd name="T2" fmla="*/ 0 w 21600"/>
              <a:gd name="T3" fmla="*/ 180975 h 21600"/>
              <a:gd name="T4" fmla="*/ 353616 w 21600"/>
              <a:gd name="T5" fmla="*/ 361950 h 21600"/>
              <a:gd name="T6" fmla="*/ 471488 w 21600"/>
              <a:gd name="T7" fmla="*/ 1809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 rot="5400000">
            <a:off x="6517481" y="4445794"/>
            <a:ext cx="471488" cy="361950"/>
          </a:xfrm>
          <a:custGeom>
            <a:avLst/>
            <a:gdLst>
              <a:gd name="T0" fmla="*/ 353616 w 21600"/>
              <a:gd name="T1" fmla="*/ 0 h 21600"/>
              <a:gd name="T2" fmla="*/ 0 w 21600"/>
              <a:gd name="T3" fmla="*/ 180975 h 21600"/>
              <a:gd name="T4" fmla="*/ 353616 w 21600"/>
              <a:gd name="T5" fmla="*/ 361950 h 21600"/>
              <a:gd name="T6" fmla="*/ 471488 w 21600"/>
              <a:gd name="T7" fmla="*/ 18097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91" name="Rectangle 15">
            <a:hlinkClick r:id="rId4"/>
          </p:cNvPr>
          <p:cNvSpPr>
            <a:spLocks noChangeArrowheads="1"/>
          </p:cNvSpPr>
          <p:nvPr/>
        </p:nvSpPr>
        <p:spPr bwMode="auto">
          <a:xfrm>
            <a:off x="381000" y="4862513"/>
            <a:ext cx="3886200" cy="1981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000000"/>
                </a:solidFill>
                <a:latin typeface="Times New Roman" pitchFamily="18" charset="0"/>
              </a:rPr>
              <a:t>Углеродистые стали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92" name="Rectangle 16">
            <a:hlinkClick r:id="rId4"/>
          </p:cNvPr>
          <p:cNvSpPr>
            <a:spLocks noChangeArrowheads="1"/>
          </p:cNvSpPr>
          <p:nvPr/>
        </p:nvSpPr>
        <p:spPr bwMode="auto">
          <a:xfrm>
            <a:off x="4495800" y="4862513"/>
            <a:ext cx="4419600" cy="1981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000000"/>
                </a:solidFill>
                <a:latin typeface="Times New Roman" pitchFamily="18" charset="0"/>
              </a:rPr>
              <a:t>Легированные стали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593" name="Rectangle 17">
            <a:hlinkClick r:id="rId4"/>
          </p:cNvPr>
          <p:cNvSpPr>
            <a:spLocks noChangeArrowheads="1"/>
          </p:cNvSpPr>
          <p:nvPr/>
        </p:nvSpPr>
        <p:spPr bwMode="auto">
          <a:xfrm>
            <a:off x="395288" y="4876800"/>
            <a:ext cx="3886200" cy="1981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Сплавы железа с углеродом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 (до 2%) в состав которых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входят обычные примеси: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кремний, марганец, сера,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фосфор и др.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594" name="Rectangle 18">
            <a:hlinkClick r:id="rId4"/>
          </p:cNvPr>
          <p:cNvSpPr>
            <a:spLocks noChangeArrowheads="1"/>
          </p:cNvSpPr>
          <p:nvPr/>
        </p:nvSpPr>
        <p:spPr bwMode="auto">
          <a:xfrm>
            <a:off x="4500563" y="4876800"/>
            <a:ext cx="4419600" cy="19812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Сплавы, в состав которых,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кроме железа, углерода (до 2%)</a:t>
            </a:r>
            <a:r>
              <a:rPr lang="ru-RU" altLang="ru-RU" sz="2000" smtClean="0">
                <a:solidFill>
                  <a:srgbClr val="000000"/>
                </a:solidFill>
              </a:rPr>
              <a:t> </a:t>
            </a:r>
            <a:endParaRPr lang="ru-RU" altLang="ru-RU" sz="2000" b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и  обычных примесей входят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легирующие элементы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</a:rPr>
              <a:t>(хром, никель, вольфрам и др.)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  <p:sp>
        <p:nvSpPr>
          <p:cNvPr id="21523" name="AutoShape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2813" y="4365625"/>
            <a:ext cx="611187" cy="503238"/>
          </a:xfrm>
          <a:prstGeom prst="curvedLeftArrow">
            <a:avLst>
              <a:gd name="adj1" fmla="val 20000"/>
              <a:gd name="adj2" fmla="val 40000"/>
              <a:gd name="adj3" fmla="val 40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87096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  <p:bldP spid="24588" grpId="0" animBg="1"/>
      <p:bldP spid="24589" grpId="0" animBg="1"/>
      <p:bldP spid="24590" grpId="0" animBg="1"/>
      <p:bldP spid="24591" grpId="0" animBg="1"/>
      <p:bldP spid="24591" grpId="1" animBg="1"/>
      <p:bldP spid="24592" grpId="0" animBg="1"/>
      <p:bldP spid="24592" grpId="1" animBg="1"/>
      <p:bldP spid="24593" grpId="0" animBg="1"/>
      <p:bldP spid="24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-180975" y="0"/>
            <a:ext cx="9505950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700338" y="47625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ЦЕЛИ УРОКА: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258888" y="981075"/>
            <a:ext cx="67691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0066"/>
                </a:solidFill>
              </a:rPr>
              <a:t>Образовательные: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FFFFFF"/>
                </a:solidFill>
              </a:rPr>
              <a:t>Способствовать запоминанию основной терминологии, формированию представления о металлах, их свойствах и области применения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1258888" y="2565400"/>
            <a:ext cx="6769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0066"/>
                </a:solidFill>
              </a:rPr>
              <a:t>Развивающие: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FFFFFF"/>
                </a:solidFill>
              </a:rPr>
              <a:t>Способствовать формированию и развитию познавательного интереса учащихся к предмету.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1258888" y="4076700"/>
            <a:ext cx="6840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0066"/>
                </a:solidFill>
              </a:rPr>
              <a:t>Воспитательные: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FFFFFF"/>
                </a:solidFill>
              </a:rPr>
              <a:t>Способствовать формированию и развитию нравственных, эстетических, экономических качеств личности.</a:t>
            </a:r>
          </a:p>
        </p:txBody>
      </p:sp>
      <p:sp>
        <p:nvSpPr>
          <p:cNvPr id="9223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19700" y="5734050"/>
            <a:ext cx="720725" cy="503238"/>
          </a:xfrm>
          <a:prstGeom prst="curvedLeftArrow">
            <a:avLst>
              <a:gd name="adj1" fmla="val 20000"/>
              <a:gd name="adj2" fmla="val 40000"/>
              <a:gd name="adj3" fmla="val 477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99716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08400" y="260350"/>
            <a:ext cx="1398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С т а л и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81000" y="914400"/>
            <a:ext cx="8077200" cy="533400"/>
          </a:xfrm>
          <a:prstGeom prst="plaque">
            <a:avLst>
              <a:gd name="adj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Классификация углеродистых сталей  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987675" y="1484313"/>
            <a:ext cx="762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7667625" y="1557338"/>
            <a:ext cx="685800" cy="25146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50825" y="2295525"/>
            <a:ext cx="7329488" cy="1717675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smtClean="0">
                <a:solidFill>
                  <a:srgbClr val="000000"/>
                </a:solidFill>
                <a:latin typeface="Times New Roman" pitchFamily="18" charset="0"/>
              </a:rPr>
              <a:t>Конструкционные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50825" y="4629150"/>
            <a:ext cx="8572500" cy="180975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smtClean="0">
                <a:solidFill>
                  <a:srgbClr val="000000"/>
                </a:solidFill>
                <a:latin typeface="Times New Roman" pitchFamily="18" charset="0"/>
              </a:rPr>
              <a:t>Инструментальные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smtClean="0">
              <a:solidFill>
                <a:srgbClr val="000000"/>
              </a:solidFill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250825" y="2133600"/>
            <a:ext cx="7318375" cy="2235200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smtClean="0">
                <a:solidFill>
                  <a:srgbClr val="000000"/>
                </a:solidFill>
                <a:latin typeface="Times New Roman" pitchFamily="18" charset="0"/>
              </a:rPr>
              <a:t>Конструкционные стали обычного качества</a:t>
            </a: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 маркируются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буквами и цифрами, например: Ст3. Буквы Ст обозначают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«сталь», цифры указывают условный номер марки стали.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000" i="1" smtClean="0">
                <a:solidFill>
                  <a:srgbClr val="000000"/>
                </a:solidFill>
                <a:latin typeface="Times New Roman" pitchFamily="18" charset="0"/>
              </a:rPr>
              <a:t>Конструкционные качественные стали</a:t>
            </a: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 маркируются цифрами,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указывающими содержание углерода в сотых долях процента.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Например «сталь45» - сталь, содержащая 0,45% углерода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250825" y="4581525"/>
            <a:ext cx="8572500" cy="1900238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smtClean="0">
                <a:solidFill>
                  <a:srgbClr val="000000"/>
                </a:solidFill>
                <a:latin typeface="Times New Roman" pitchFamily="18" charset="0"/>
              </a:rPr>
              <a:t>Инструментальные качественные и высококачественные стали</a:t>
            </a: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маркируются буквами и цифрами, указывающими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содержание углерода в десятых долях процента.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Например, У7 и У7А. У – углеродистая сталь, 7 – 0,7% углерода,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А – высококачественная сталь.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22839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8" grpId="1" animBg="1"/>
      <p:bldP spid="25609" grpId="0" animBg="1"/>
      <p:bldP spid="25609" grpId="1" animBg="1"/>
      <p:bldP spid="25610" grpId="0" animBg="1"/>
      <p:bldP spid="256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63938" y="260350"/>
            <a:ext cx="139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С т а л и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81000" y="914400"/>
            <a:ext cx="8077200" cy="533400"/>
          </a:xfrm>
          <a:prstGeom prst="plaque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Применение углеродистых сталей </a:t>
            </a: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381000" y="2797175"/>
            <a:ext cx="1911350" cy="2333625"/>
            <a:chOff x="240" y="1762"/>
            <a:chExt cx="1204" cy="1470"/>
          </a:xfrm>
        </p:grpSpPr>
        <p:pic>
          <p:nvPicPr>
            <p:cNvPr id="2356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62"/>
              <a:ext cx="1204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Text Box 8"/>
            <p:cNvSpPr txBox="1">
              <a:spLocks noChangeArrowheads="1"/>
            </p:cNvSpPr>
            <p:nvPr/>
          </p:nvSpPr>
          <p:spPr bwMode="auto">
            <a:xfrm>
              <a:off x="913" y="2714"/>
              <a:ext cx="425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Вал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559" name="Group 9"/>
          <p:cNvGrpSpPr>
            <a:grpSpLocks/>
          </p:cNvGrpSpPr>
          <p:nvPr/>
        </p:nvGrpSpPr>
        <p:grpSpPr bwMode="auto">
          <a:xfrm>
            <a:off x="2689225" y="3668713"/>
            <a:ext cx="2320925" cy="2962275"/>
            <a:chOff x="1694" y="2311"/>
            <a:chExt cx="1462" cy="1866"/>
          </a:xfrm>
        </p:grpSpPr>
        <p:pic>
          <p:nvPicPr>
            <p:cNvPr id="2356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" y="2311"/>
              <a:ext cx="1462" cy="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Rectangle 11"/>
            <p:cNvSpPr>
              <a:spLocks noChangeArrowheads="1"/>
            </p:cNvSpPr>
            <p:nvPr/>
          </p:nvSpPr>
          <p:spPr bwMode="auto">
            <a:xfrm>
              <a:off x="1694" y="3889"/>
              <a:ext cx="1462" cy="28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3568" name="Text Box 12"/>
            <p:cNvSpPr txBox="1">
              <a:spLocks noChangeArrowheads="1"/>
            </p:cNvSpPr>
            <p:nvPr/>
          </p:nvSpPr>
          <p:spPr bwMode="auto">
            <a:xfrm>
              <a:off x="1985" y="3889"/>
              <a:ext cx="9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Весы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3560" name="Group 13"/>
          <p:cNvGrpSpPr>
            <a:grpSpLocks/>
          </p:cNvGrpSpPr>
          <p:nvPr/>
        </p:nvGrpSpPr>
        <p:grpSpPr bwMode="auto">
          <a:xfrm>
            <a:off x="5346700" y="2797175"/>
            <a:ext cx="3492500" cy="2871788"/>
            <a:chOff x="3368" y="1630"/>
            <a:chExt cx="2200" cy="1809"/>
          </a:xfrm>
        </p:grpSpPr>
        <p:pic>
          <p:nvPicPr>
            <p:cNvPr id="23561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" y="1630"/>
              <a:ext cx="220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Line 15"/>
            <p:cNvSpPr>
              <a:spLocks noChangeShapeType="1"/>
            </p:cNvSpPr>
            <p:nvPr/>
          </p:nvSpPr>
          <p:spPr bwMode="auto">
            <a:xfrm flipH="1" flipV="1">
              <a:off x="4272" y="1968"/>
              <a:ext cx="432" cy="3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3563" name="Text Box 16"/>
            <p:cNvSpPr txBox="1">
              <a:spLocks noChangeArrowheads="1"/>
            </p:cNvSpPr>
            <p:nvPr/>
          </p:nvSpPr>
          <p:spPr bwMode="auto">
            <a:xfrm>
              <a:off x="3368" y="1680"/>
              <a:ext cx="10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Ось вагона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3564" name="Line 17"/>
            <p:cNvSpPr>
              <a:spLocks noChangeShapeType="1"/>
            </p:cNvSpPr>
            <p:nvPr/>
          </p:nvSpPr>
          <p:spPr bwMode="auto">
            <a:xfrm>
              <a:off x="5184" y="2714"/>
              <a:ext cx="0" cy="1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4895" y="2886"/>
              <a:ext cx="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Рельс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959300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35375" y="260350"/>
            <a:ext cx="1398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С т а л и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827088" y="1125538"/>
            <a:ext cx="8077200" cy="533400"/>
          </a:xfrm>
          <a:prstGeom prst="plaque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Применение углеродистых сталей 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27088" y="2060575"/>
            <a:ext cx="8086725" cy="609600"/>
          </a:xfrm>
          <a:prstGeom prst="flowChartProcess">
            <a:avLst/>
          </a:prstGeom>
          <a:solidFill>
            <a:srgbClr val="00FFFF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Режущие и измерительные инструменты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81000" y="2695575"/>
            <a:ext cx="4419600" cy="1193800"/>
            <a:chOff x="240" y="1698"/>
            <a:chExt cx="2784" cy="752"/>
          </a:xfrm>
        </p:grpSpPr>
        <p:pic>
          <p:nvPicPr>
            <p:cNvPr id="2459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698"/>
              <a:ext cx="2784" cy="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Text Box 9"/>
            <p:cNvSpPr txBox="1">
              <a:spLocks noChangeArrowheads="1"/>
            </p:cNvSpPr>
            <p:nvPr/>
          </p:nvSpPr>
          <p:spPr bwMode="auto">
            <a:xfrm>
              <a:off x="1138" y="2162"/>
              <a:ext cx="10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Зубило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84" name="Group 10"/>
          <p:cNvGrpSpPr>
            <a:grpSpLocks/>
          </p:cNvGrpSpPr>
          <p:nvPr/>
        </p:nvGrpSpPr>
        <p:grpSpPr bwMode="auto">
          <a:xfrm>
            <a:off x="4398963" y="3860800"/>
            <a:ext cx="4745037" cy="1844675"/>
            <a:chOff x="2771" y="2277"/>
            <a:chExt cx="2989" cy="1162"/>
          </a:xfrm>
        </p:grpSpPr>
        <p:pic>
          <p:nvPicPr>
            <p:cNvPr id="24588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" y="2277"/>
              <a:ext cx="2989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3456" y="2858"/>
              <a:ext cx="15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Штангенциркуль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85" name="Group 13"/>
          <p:cNvGrpSpPr>
            <a:grpSpLocks/>
          </p:cNvGrpSpPr>
          <p:nvPr/>
        </p:nvGrpSpPr>
        <p:grpSpPr bwMode="auto">
          <a:xfrm>
            <a:off x="0" y="5694363"/>
            <a:ext cx="5791200" cy="1163637"/>
            <a:chOff x="240" y="3370"/>
            <a:chExt cx="3648" cy="733"/>
          </a:xfrm>
        </p:grpSpPr>
        <p:pic>
          <p:nvPicPr>
            <p:cNvPr id="2458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370"/>
              <a:ext cx="364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5"/>
            <p:cNvSpPr txBox="1">
              <a:spLocks noChangeArrowheads="1"/>
            </p:cNvSpPr>
            <p:nvPr/>
          </p:nvSpPr>
          <p:spPr bwMode="auto">
            <a:xfrm>
              <a:off x="1488" y="3837"/>
              <a:ext cx="81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" anchor="b" anchorCtr="1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Нож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194215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79838" y="188913"/>
            <a:ext cx="139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С т а л и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84213" y="692150"/>
            <a:ext cx="8077200" cy="533400"/>
          </a:xfrm>
          <a:prstGeom prst="plaque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smtClean="0">
                <a:solidFill>
                  <a:srgbClr val="000000"/>
                </a:solidFill>
              </a:rPr>
              <a:t>Классификация легированных сталей 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1258888" y="1484313"/>
            <a:ext cx="990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995738" y="1484313"/>
            <a:ext cx="990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948488" y="1341438"/>
            <a:ext cx="990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95288" y="2060575"/>
            <a:ext cx="2514600" cy="9906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Конструкционные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276600" y="2060575"/>
            <a:ext cx="2667000" cy="9906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Инструментальные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6156325" y="2060575"/>
            <a:ext cx="2987675" cy="990600"/>
          </a:xfrm>
          <a:prstGeom prst="flowChartProcess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Специальные с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особыми свойствами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924175"/>
            <a:ext cx="9288463" cy="4610100"/>
            <a:chOff x="96" y="2256"/>
            <a:chExt cx="5520" cy="2064"/>
          </a:xfrm>
        </p:grpSpPr>
        <p:sp>
          <p:nvSpPr>
            <p:cNvPr id="25616" name="AutoShape 13"/>
            <p:cNvSpPr>
              <a:spLocks noChangeArrowheads="1"/>
            </p:cNvSpPr>
            <p:nvPr/>
          </p:nvSpPr>
          <p:spPr bwMode="auto">
            <a:xfrm>
              <a:off x="96" y="2256"/>
              <a:ext cx="5376" cy="2064"/>
            </a:xfrm>
            <a:prstGeom prst="horizontalScroll">
              <a:avLst>
                <a:gd name="adj" fmla="val 12500"/>
              </a:avLst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5617" name="Text Box 14"/>
            <p:cNvSpPr txBox="1">
              <a:spLocks noChangeArrowheads="1"/>
            </p:cNvSpPr>
            <p:nvPr/>
          </p:nvSpPr>
          <p:spPr bwMode="auto">
            <a:xfrm>
              <a:off x="96" y="2612"/>
              <a:ext cx="5520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ts val="2000"/>
                <a:buFontTx/>
                <a:buChar char="•"/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Легированные стали маркируются сочетанием цифр и букв.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 Цифры, стоящие в начале марки, указывают среднее содержание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углерода в десятых (инструментальные стали) или сотых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(конструкционные стали) долях процента. Если цифры отсутствуют,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то содержание углерода 1% и выше.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ts val="2000"/>
                <a:buFontTx/>
                <a:buChar char="•"/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Легирующие сталь элементы обозначаются в марке буквами русского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алфавита: хром – Х, никель –Н, марганец – М, алюминий – Ю и т.д.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0" smtClean="0">
                  <a:solidFill>
                    <a:srgbClr val="000000"/>
                  </a:solidFill>
                  <a:latin typeface="Times New Roman" pitchFamily="18" charset="0"/>
                </a:rPr>
                <a:t>Цифры после букв –среднее процентное содержание этих элементов.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smtClean="0">
                  <a:solidFill>
                    <a:srgbClr val="000000"/>
                  </a:solidFill>
                  <a:latin typeface="Times New Roman" pitchFamily="18" charset="0"/>
                </a:rPr>
                <a:t>Например: 20Х2Н4А – конструкционная сталь, содержащая 0,20% углерода, хрома 2%, никеля 4%, высококачественная.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914400" y="3581400"/>
            <a:ext cx="8229600" cy="3276600"/>
          </a:xfrm>
          <a:prstGeom prst="cloudCallout">
            <a:avLst>
              <a:gd name="adj1" fmla="val -54398"/>
              <a:gd name="adj2" fmla="val 47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400" b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181100" y="4116388"/>
            <a:ext cx="7962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Начало производству легированной стали в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 России положил русский металлург Аносов. Ему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 удалось проникнуть в тайну кузнецов Древнего Востока – найти секрет изготовления булатной стали, узорчатого сплава с необычайно высокой твёрдостью и упругостью.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20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i="1" smtClean="0">
                <a:solidFill>
                  <a:srgbClr val="000000"/>
                </a:solidFill>
                <a:latin typeface="Times New Roman" pitchFamily="18" charset="0"/>
              </a:rPr>
              <a:t>Термин «легирование»</a:t>
            </a: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 произошёл от немецкого слова,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означающего «сплавлять», а оно, в свою очередь, было 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образовано от латинского, означающего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 «связываю, соединяю».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132138" y="3573463"/>
            <a:ext cx="470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!? Это  интересно</a:t>
            </a:r>
          </a:p>
        </p:txBody>
      </p:sp>
    </p:spTree>
    <p:extLst>
      <p:ext uri="{BB962C8B-B14F-4D97-AF65-F5344CB8AC3E}">
        <p14:creationId xmlns:p14="http://schemas.microsoft.com/office/powerpoint/2010/main" val="2523954212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 autoUpdateAnimBg="0"/>
      <p:bldP spid="286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63938" y="188913"/>
            <a:ext cx="139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С т а л и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611188" y="1268413"/>
            <a:ext cx="8077200" cy="533400"/>
          </a:xfrm>
          <a:prstGeom prst="plaque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Применение легированных сталей  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331913" y="1916113"/>
            <a:ext cx="990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7019925" y="1916113"/>
            <a:ext cx="990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4211638" y="1844675"/>
            <a:ext cx="990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3850" y="2636838"/>
            <a:ext cx="2514600" cy="965200"/>
            <a:chOff x="240" y="1632"/>
            <a:chExt cx="4224" cy="1833"/>
          </a:xfrm>
        </p:grpSpPr>
        <p:pic>
          <p:nvPicPr>
            <p:cNvPr id="2667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632"/>
              <a:ext cx="4224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4" name="Line 11"/>
            <p:cNvSpPr>
              <a:spLocks noChangeShapeType="1"/>
            </p:cNvSpPr>
            <p:nvPr/>
          </p:nvSpPr>
          <p:spPr bwMode="auto">
            <a:xfrm rot="783795" flipH="1">
              <a:off x="1347" y="2287"/>
              <a:ext cx="264" cy="4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6675" name="Text Box 12"/>
            <p:cNvSpPr txBox="1">
              <a:spLocks noChangeArrowheads="1"/>
            </p:cNvSpPr>
            <p:nvPr/>
          </p:nvSpPr>
          <p:spPr bwMode="auto">
            <a:xfrm>
              <a:off x="403" y="2943"/>
              <a:ext cx="115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рессора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3850" y="3573463"/>
            <a:ext cx="2514600" cy="1435100"/>
            <a:chOff x="298" y="2469"/>
            <a:chExt cx="1526" cy="1084"/>
          </a:xfrm>
        </p:grpSpPr>
        <p:pic>
          <p:nvPicPr>
            <p:cNvPr id="26671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2469"/>
              <a:ext cx="1526" cy="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2" name="Text Box 15"/>
            <p:cNvSpPr txBox="1">
              <a:spLocks noChangeArrowheads="1"/>
            </p:cNvSpPr>
            <p:nvPr/>
          </p:nvSpPr>
          <p:spPr bwMode="auto">
            <a:xfrm>
              <a:off x="442" y="3200"/>
              <a:ext cx="45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пружина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3850" y="4868863"/>
            <a:ext cx="2514600" cy="1681162"/>
            <a:chOff x="386" y="3143"/>
            <a:chExt cx="1334" cy="1033"/>
          </a:xfrm>
        </p:grpSpPr>
        <p:pic>
          <p:nvPicPr>
            <p:cNvPr id="26668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3143"/>
              <a:ext cx="1334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9" name="Text Box 18"/>
            <p:cNvSpPr txBox="1">
              <a:spLocks noChangeArrowheads="1"/>
            </p:cNvSpPr>
            <p:nvPr/>
          </p:nvSpPr>
          <p:spPr bwMode="auto">
            <a:xfrm>
              <a:off x="412" y="3671"/>
              <a:ext cx="28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гайка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670" name="Text Box 19"/>
            <p:cNvSpPr txBox="1">
              <a:spLocks noChangeArrowheads="1"/>
            </p:cNvSpPr>
            <p:nvPr/>
          </p:nvSpPr>
          <p:spPr bwMode="auto">
            <a:xfrm>
              <a:off x="757" y="3930"/>
              <a:ext cx="25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болт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132138" y="2636838"/>
            <a:ext cx="2667000" cy="874712"/>
            <a:chOff x="2064" y="1655"/>
            <a:chExt cx="1488" cy="384"/>
          </a:xfrm>
        </p:grpSpPr>
        <p:pic>
          <p:nvPicPr>
            <p:cNvPr id="26664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662"/>
              <a:ext cx="1488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5" name="Text Box 22"/>
            <p:cNvSpPr txBox="1">
              <a:spLocks noChangeArrowheads="1"/>
            </p:cNvSpPr>
            <p:nvPr/>
          </p:nvSpPr>
          <p:spPr bwMode="auto">
            <a:xfrm>
              <a:off x="2651" y="1655"/>
              <a:ext cx="90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износостойкие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666" name="Line 23"/>
            <p:cNvSpPr>
              <a:spLocks noChangeShapeType="1"/>
            </p:cNvSpPr>
            <p:nvPr/>
          </p:nvSpPr>
          <p:spPr bwMode="auto">
            <a:xfrm rot="-4334886">
              <a:off x="2442" y="1865"/>
              <a:ext cx="108" cy="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6667" name="Text Box 24"/>
            <p:cNvSpPr txBox="1">
              <a:spLocks noChangeArrowheads="1"/>
            </p:cNvSpPr>
            <p:nvPr/>
          </p:nvSpPr>
          <p:spPr bwMode="auto">
            <a:xfrm>
              <a:off x="2205" y="1866"/>
              <a:ext cx="36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метчик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132138" y="3429000"/>
            <a:ext cx="2667000" cy="1627188"/>
            <a:chOff x="2164" y="2354"/>
            <a:chExt cx="1317" cy="888"/>
          </a:xfrm>
        </p:grpSpPr>
        <p:pic>
          <p:nvPicPr>
            <p:cNvPr id="26661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2398"/>
              <a:ext cx="1317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2" name="Text Box 27"/>
            <p:cNvSpPr txBox="1">
              <a:spLocks noChangeArrowheads="1"/>
            </p:cNvSpPr>
            <p:nvPr/>
          </p:nvSpPr>
          <p:spPr bwMode="auto">
            <a:xfrm>
              <a:off x="2239" y="3022"/>
              <a:ext cx="27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фреза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663" name="Text Box 28"/>
            <p:cNvSpPr txBox="1">
              <a:spLocks noChangeArrowheads="1"/>
            </p:cNvSpPr>
            <p:nvPr/>
          </p:nvSpPr>
          <p:spPr bwMode="auto">
            <a:xfrm>
              <a:off x="2572" y="2354"/>
              <a:ext cx="56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красностойкие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3132138" y="4941888"/>
            <a:ext cx="2641600" cy="1679575"/>
            <a:chOff x="2160" y="3346"/>
            <a:chExt cx="1321" cy="783"/>
          </a:xfrm>
        </p:grpSpPr>
        <p:pic>
          <p:nvPicPr>
            <p:cNvPr id="26659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346"/>
              <a:ext cx="1321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0" name="Text Box 31"/>
            <p:cNvSpPr txBox="1">
              <a:spLocks noChangeArrowheads="1"/>
            </p:cNvSpPr>
            <p:nvPr/>
          </p:nvSpPr>
          <p:spPr bwMode="auto">
            <a:xfrm>
              <a:off x="2225" y="3956"/>
              <a:ext cx="6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Токарный резец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156325" y="2565400"/>
            <a:ext cx="2732088" cy="1035050"/>
            <a:chOff x="2876" y="1739"/>
            <a:chExt cx="2521" cy="1024"/>
          </a:xfrm>
        </p:grpSpPr>
        <p:pic>
          <p:nvPicPr>
            <p:cNvPr id="26655" name="Picture 3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" y="1739"/>
              <a:ext cx="2521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6" name="Text Box 34"/>
            <p:cNvSpPr txBox="1">
              <a:spLocks noChangeArrowheads="1"/>
            </p:cNvSpPr>
            <p:nvPr/>
          </p:nvSpPr>
          <p:spPr bwMode="auto">
            <a:xfrm>
              <a:off x="3358" y="1785"/>
              <a:ext cx="94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жаростойкие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657" name="Text Box 35"/>
            <p:cNvSpPr txBox="1">
              <a:spLocks noChangeArrowheads="1"/>
            </p:cNvSpPr>
            <p:nvPr/>
          </p:nvSpPr>
          <p:spPr bwMode="auto">
            <a:xfrm>
              <a:off x="3797" y="2311"/>
              <a:ext cx="1272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Клапан</a:t>
              </a:r>
              <a:r>
                <a:rPr lang="ru-RU" altLang="ru-RU" sz="2400" b="0" smtClean="0">
                  <a:solidFill>
                    <a:srgbClr val="808080"/>
                  </a:solidFill>
                  <a:latin typeface="Times New Roman" pitchFamily="18" charset="0"/>
                </a:rPr>
                <a:t> </a:t>
              </a: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двигателя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658" name="Line 36"/>
            <p:cNvSpPr>
              <a:spLocks noChangeShapeType="1"/>
            </p:cNvSpPr>
            <p:nvPr/>
          </p:nvSpPr>
          <p:spPr bwMode="auto">
            <a:xfrm>
              <a:off x="4092" y="2150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6156325" y="3500438"/>
            <a:ext cx="2743200" cy="1498600"/>
            <a:chOff x="3846" y="2354"/>
            <a:chExt cx="1695" cy="960"/>
          </a:xfrm>
        </p:grpSpPr>
        <p:pic>
          <p:nvPicPr>
            <p:cNvPr id="26652" name="Picture 3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2369"/>
              <a:ext cx="1674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3" name="Text Box 39"/>
            <p:cNvSpPr txBox="1">
              <a:spLocks noChangeArrowheads="1"/>
            </p:cNvSpPr>
            <p:nvPr/>
          </p:nvSpPr>
          <p:spPr bwMode="auto">
            <a:xfrm>
              <a:off x="4592" y="2354"/>
              <a:ext cx="94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коррозионностойкие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654" name="Text Box 40"/>
            <p:cNvSpPr txBox="1">
              <a:spLocks noChangeArrowheads="1"/>
            </p:cNvSpPr>
            <p:nvPr/>
          </p:nvSpPr>
          <p:spPr bwMode="auto">
            <a:xfrm>
              <a:off x="3852" y="3108"/>
              <a:ext cx="80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Подводная лодка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6084888" y="4941888"/>
            <a:ext cx="2771775" cy="1704975"/>
            <a:chOff x="3816" y="3397"/>
            <a:chExt cx="1704" cy="968"/>
          </a:xfrm>
        </p:grpSpPr>
        <p:pic>
          <p:nvPicPr>
            <p:cNvPr id="26649" name="Picture 4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3397"/>
              <a:ext cx="1674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0" name="Text Box 43"/>
            <p:cNvSpPr txBox="1">
              <a:spLocks noChangeArrowheads="1"/>
            </p:cNvSpPr>
            <p:nvPr/>
          </p:nvSpPr>
          <p:spPr bwMode="auto">
            <a:xfrm>
              <a:off x="4580" y="3397"/>
              <a:ext cx="703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износостойкие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651" name="Text Box 44"/>
            <p:cNvSpPr txBox="1">
              <a:spLocks noChangeArrowheads="1"/>
            </p:cNvSpPr>
            <p:nvPr/>
          </p:nvSpPr>
          <p:spPr bwMode="auto">
            <a:xfrm>
              <a:off x="3816" y="4192"/>
              <a:ext cx="84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Ковш экскаватора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323850" y="2636838"/>
            <a:ext cx="2665413" cy="39592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Конструкционные</a:t>
            </a:r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323850" y="2636838"/>
            <a:ext cx="2665413" cy="39592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smtClean="0">
                <a:solidFill>
                  <a:srgbClr val="000000"/>
                </a:solidFill>
                <a:latin typeface="Times New Roman" pitchFamily="18" charset="0"/>
              </a:rPr>
              <a:t>Ответственные детали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smtClean="0">
                <a:solidFill>
                  <a:srgbClr val="000000"/>
                </a:solidFill>
                <a:latin typeface="Times New Roman" pitchFamily="18" charset="0"/>
              </a:rPr>
              <a:t> машин и металлические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smtClean="0">
                <a:solidFill>
                  <a:srgbClr val="000000"/>
                </a:solidFill>
                <a:latin typeface="Times New Roman" pitchFamily="18" charset="0"/>
              </a:rPr>
              <a:t> конструкции </a:t>
            </a: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3132138" y="2636838"/>
            <a:ext cx="2665412" cy="39592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Инструментальные</a:t>
            </a:r>
          </a:p>
        </p:txBody>
      </p:sp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3132138" y="2636838"/>
            <a:ext cx="2665412" cy="39592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smtClean="0">
                <a:solidFill>
                  <a:srgbClr val="000000"/>
                </a:solidFill>
                <a:latin typeface="Times New Roman" pitchFamily="18" charset="0"/>
              </a:rPr>
              <a:t>Инструменты с высокими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smtClean="0">
                <a:solidFill>
                  <a:srgbClr val="000000"/>
                </a:solidFill>
                <a:latin typeface="Times New Roman" pitchFamily="18" charset="0"/>
              </a:rPr>
              <a:t>эксплутационными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smtClean="0">
                <a:solidFill>
                  <a:srgbClr val="000000"/>
                </a:solidFill>
                <a:latin typeface="Times New Roman" pitchFamily="18" charset="0"/>
              </a:rPr>
              <a:t>  качествами</a:t>
            </a: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6227763" y="2636838"/>
            <a:ext cx="2665412" cy="39592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Специальные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с особыми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свойствами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6156325" y="2636838"/>
            <a:ext cx="2665413" cy="39592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smtClean="0">
                <a:solidFill>
                  <a:srgbClr val="000000"/>
                </a:solidFill>
                <a:latin typeface="Times New Roman" pitchFamily="18" charset="0"/>
              </a:rPr>
              <a:t>Детали машин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0" smtClean="0">
                <a:solidFill>
                  <a:srgbClr val="000000"/>
                </a:solidFill>
                <a:latin typeface="Times New Roman" pitchFamily="18" charset="0"/>
              </a:rPr>
              <a:t>с особыми свойствами</a:t>
            </a:r>
          </a:p>
        </p:txBody>
      </p:sp>
      <p:sp>
        <p:nvSpPr>
          <p:cNvPr id="26648" name="AutoShape 52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235825" y="620713"/>
            <a:ext cx="576263" cy="404812"/>
          </a:xfrm>
          <a:prstGeom prst="curvedLeftArrow">
            <a:avLst>
              <a:gd name="adj1" fmla="val 20000"/>
              <a:gd name="adj2" fmla="val 40000"/>
              <a:gd name="adj3" fmla="val 4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24999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10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2" grpId="0" animBg="1"/>
      <p:bldP spid="29742" grpId="1" animBg="1"/>
      <p:bldP spid="29743" grpId="0" animBg="1"/>
      <p:bldP spid="29743" grpId="1" animBg="1"/>
      <p:bldP spid="29744" grpId="0" animBg="1"/>
      <p:bldP spid="29744" grpId="1" animBg="1"/>
      <p:bldP spid="29745" grpId="0" animBg="1"/>
      <p:bldP spid="29745" grpId="1" animBg="1"/>
      <p:bldP spid="29746" grpId="0" animBg="1"/>
      <p:bldP spid="29746" grpId="1" animBg="1"/>
      <p:bldP spid="29747" grpId="0" animBg="1"/>
      <p:bldP spid="2974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132138" y="188913"/>
            <a:ext cx="2786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Цветные металлы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68313" y="981075"/>
            <a:ext cx="8077200" cy="533400"/>
          </a:xfrm>
          <a:prstGeom prst="plaque">
            <a:avLst>
              <a:gd name="adj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Классификация цветных металлов  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 rot="5400000">
            <a:off x="1457325" y="1719263"/>
            <a:ext cx="762000" cy="7239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361950 h 21600"/>
              <a:gd name="T4" fmla="*/ 571500 w 21600"/>
              <a:gd name="T5" fmla="*/ 723900 h 21600"/>
              <a:gd name="T6" fmla="*/ 762000 w 21600"/>
              <a:gd name="T7" fmla="*/ 361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 rot="5400000">
            <a:off x="2535238" y="2657475"/>
            <a:ext cx="2438400" cy="381000"/>
          </a:xfrm>
          <a:custGeom>
            <a:avLst/>
            <a:gdLst>
              <a:gd name="T0" fmla="*/ 1828800 w 21600"/>
              <a:gd name="T1" fmla="*/ 0 h 21600"/>
              <a:gd name="T2" fmla="*/ 0 w 21600"/>
              <a:gd name="T3" fmla="*/ 190500 h 21600"/>
              <a:gd name="T4" fmla="*/ 1828800 w 21600"/>
              <a:gd name="T5" fmla="*/ 381000 h 21600"/>
              <a:gd name="T6" fmla="*/ 24384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 rot="5400000">
            <a:off x="3830638" y="2657475"/>
            <a:ext cx="2438400" cy="381000"/>
          </a:xfrm>
          <a:custGeom>
            <a:avLst/>
            <a:gdLst>
              <a:gd name="T0" fmla="*/ 1828800 w 21600"/>
              <a:gd name="T1" fmla="*/ 0 h 21600"/>
              <a:gd name="T2" fmla="*/ 0 w 21600"/>
              <a:gd name="T3" fmla="*/ 190500 h 21600"/>
              <a:gd name="T4" fmla="*/ 1828800 w 21600"/>
              <a:gd name="T5" fmla="*/ 381000 h 21600"/>
              <a:gd name="T6" fmla="*/ 2438400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 rot="5400000">
            <a:off x="6858000" y="1719263"/>
            <a:ext cx="762000" cy="7239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361950 h 21600"/>
              <a:gd name="T4" fmla="*/ 571500 w 21600"/>
              <a:gd name="T5" fmla="*/ 723900 h 21600"/>
              <a:gd name="T6" fmla="*/ 762000 w 21600"/>
              <a:gd name="T7" fmla="*/ 361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81000" y="2667000"/>
            <a:ext cx="2971800" cy="1219200"/>
          </a:xfrm>
          <a:prstGeom prst="rect">
            <a:avLst/>
          </a:prstGeom>
          <a:solidFill>
            <a:srgbClr val="33CCCC"/>
          </a:solidFill>
          <a:ln w="9525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Легкие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(алюминий, магний,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титан и др.)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562600" y="2667000"/>
            <a:ext cx="3219450" cy="12192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Редкие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(вольфрам, молибден,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селен и др.)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381000" y="4114800"/>
            <a:ext cx="3962400" cy="1104900"/>
          </a:xfrm>
          <a:prstGeom prst="flowChartProcess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Тяжёлые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(свинец, медь, цинк и др.)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4686300" y="4114800"/>
            <a:ext cx="3962400" cy="1104900"/>
          </a:xfrm>
          <a:prstGeom prst="flowChartProcess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Благородные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(золото, платина,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серебро и др.)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242888" y="5334000"/>
            <a:ext cx="8539162" cy="15240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Из цветных металлов в чистом виде и в виде сплавов широко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используются алюминий, медь, магний, свинец, цинк, титан и др</a:t>
            </a: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7663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596188" y="333375"/>
            <a:ext cx="576262" cy="404813"/>
          </a:xfrm>
          <a:prstGeom prst="curvedLeftArrow">
            <a:avLst>
              <a:gd name="adj1" fmla="val 20000"/>
              <a:gd name="adj2" fmla="val 40000"/>
              <a:gd name="adj3" fmla="val 4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53859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987675" y="0"/>
            <a:ext cx="338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FFFFFF"/>
                </a:solidFill>
              </a:rPr>
              <a:t>Цветные металлы. Алюминий</a:t>
            </a: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0" y="476250"/>
            <a:ext cx="4476750" cy="579438"/>
          </a:xfrm>
          <a:prstGeom prst="plaque">
            <a:avLst>
              <a:gd name="adj" fmla="val 16667"/>
            </a:avLst>
          </a:prstGeom>
          <a:solidFill>
            <a:srgbClr val="33CC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33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33CC"/>
                </a:solidFill>
              </a:rPr>
              <a:t>Применение алюминия</a:t>
            </a: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8678" name="AutoShape 7"/>
          <p:cNvSpPr>
            <a:spLocks noChangeArrowheads="1"/>
          </p:cNvSpPr>
          <p:nvPr/>
        </p:nvSpPr>
        <p:spPr bwMode="auto">
          <a:xfrm>
            <a:off x="4686300" y="404813"/>
            <a:ext cx="4457700" cy="625475"/>
          </a:xfrm>
          <a:prstGeom prst="plaque">
            <a:avLst>
              <a:gd name="adj" fmla="val 16667"/>
            </a:avLst>
          </a:prstGeom>
          <a:solidFill>
            <a:srgbClr val="33CC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33C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33CC"/>
                </a:solidFill>
              </a:rPr>
              <a:t>Характеристика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96975"/>
            <a:ext cx="4476750" cy="67945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 электротехничесекой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промышленности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1989138"/>
            <a:ext cx="1547813" cy="693737"/>
            <a:chOff x="240" y="1705"/>
            <a:chExt cx="1008" cy="478"/>
          </a:xfrm>
        </p:grpSpPr>
        <p:pic>
          <p:nvPicPr>
            <p:cNvPr id="2870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05"/>
              <a:ext cx="1008" cy="47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7" name="Line 11"/>
            <p:cNvSpPr>
              <a:spLocks noChangeShapeType="1"/>
            </p:cNvSpPr>
            <p:nvPr/>
          </p:nvSpPr>
          <p:spPr bwMode="auto">
            <a:xfrm rot="2559352" flipH="1">
              <a:off x="960" y="1967"/>
              <a:ext cx="48" cy="1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Text Box 12"/>
            <p:cNvSpPr txBox="1">
              <a:spLocks noChangeArrowheads="1"/>
            </p:cNvSpPr>
            <p:nvPr/>
          </p:nvSpPr>
          <p:spPr bwMode="auto">
            <a:xfrm>
              <a:off x="422" y="1968"/>
              <a:ext cx="56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провод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35150" y="1989138"/>
            <a:ext cx="1603375" cy="693737"/>
            <a:chOff x="1645" y="1530"/>
            <a:chExt cx="1010" cy="437"/>
          </a:xfrm>
        </p:grpSpPr>
        <p:pic>
          <p:nvPicPr>
            <p:cNvPr id="28703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1530"/>
              <a:ext cx="101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rot="2728927" flipH="1">
              <a:off x="2194" y="1784"/>
              <a:ext cx="46" cy="1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Text Box 16"/>
            <p:cNvSpPr txBox="1">
              <a:spLocks noChangeArrowheads="1"/>
            </p:cNvSpPr>
            <p:nvPr/>
          </p:nvSpPr>
          <p:spPr bwMode="auto">
            <a:xfrm>
              <a:off x="1645" y="1764"/>
              <a:ext cx="3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кабель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0" y="2781300"/>
            <a:ext cx="4476750" cy="419100"/>
          </a:xfrm>
          <a:prstGeom prst="flowChartProcess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 химической промышленности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3357563"/>
            <a:ext cx="1970088" cy="1141412"/>
            <a:chOff x="240" y="2674"/>
            <a:chExt cx="1241" cy="719"/>
          </a:xfrm>
        </p:grpSpPr>
        <p:pic>
          <p:nvPicPr>
            <p:cNvPr id="28698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709"/>
              <a:ext cx="1200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9" name="Text Box 20"/>
            <p:cNvSpPr txBox="1">
              <a:spLocks noChangeArrowheads="1"/>
            </p:cNvSpPr>
            <p:nvPr/>
          </p:nvSpPr>
          <p:spPr bwMode="auto">
            <a:xfrm>
              <a:off x="487" y="3220"/>
              <a:ext cx="9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Центробежный насос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700" name="Text Box 21"/>
            <p:cNvSpPr txBox="1">
              <a:spLocks noChangeArrowheads="1"/>
            </p:cNvSpPr>
            <p:nvPr/>
          </p:nvSpPr>
          <p:spPr bwMode="auto">
            <a:xfrm>
              <a:off x="240" y="2674"/>
              <a:ext cx="8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электродвигатель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701" name="Line 22"/>
            <p:cNvSpPr>
              <a:spLocks noChangeShapeType="1"/>
            </p:cNvSpPr>
            <p:nvPr/>
          </p:nvSpPr>
          <p:spPr bwMode="auto">
            <a:xfrm rot="3114673" flipH="1">
              <a:off x="589" y="2916"/>
              <a:ext cx="20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  <p:sp>
          <p:nvSpPr>
            <p:cNvPr id="28702" name="Line 23"/>
            <p:cNvSpPr>
              <a:spLocks noChangeShapeType="1"/>
            </p:cNvSpPr>
            <p:nvPr/>
          </p:nvSpPr>
          <p:spPr bwMode="auto">
            <a:xfrm>
              <a:off x="487" y="3018"/>
              <a:ext cx="590" cy="20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268538" y="3357563"/>
            <a:ext cx="1157287" cy="1085850"/>
            <a:chOff x="1990" y="2709"/>
            <a:chExt cx="729" cy="684"/>
          </a:xfrm>
        </p:grpSpPr>
        <p:pic>
          <p:nvPicPr>
            <p:cNvPr id="28695" name="Picture 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" y="2709"/>
              <a:ext cx="729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 Box 26"/>
            <p:cNvSpPr txBox="1">
              <a:spLocks noChangeArrowheads="1"/>
            </p:cNvSpPr>
            <p:nvPr/>
          </p:nvSpPr>
          <p:spPr bwMode="auto">
            <a:xfrm>
              <a:off x="2095" y="3220"/>
              <a:ext cx="5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резервуар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8697" name="Line 27"/>
            <p:cNvSpPr>
              <a:spLocks noChangeShapeType="1"/>
            </p:cNvSpPr>
            <p:nvPr/>
          </p:nvSpPr>
          <p:spPr bwMode="auto">
            <a:xfrm flipH="1">
              <a:off x="2095" y="3018"/>
              <a:ext cx="260" cy="2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0" y="4581525"/>
            <a:ext cx="4391025" cy="457200"/>
          </a:xfrm>
          <a:prstGeom prst="flowChartProcess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 приборостроении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79388" y="5229225"/>
            <a:ext cx="1290637" cy="541338"/>
            <a:chOff x="248" y="3312"/>
            <a:chExt cx="812" cy="362"/>
          </a:xfrm>
        </p:grpSpPr>
        <p:pic>
          <p:nvPicPr>
            <p:cNvPr id="28693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3312"/>
              <a:ext cx="81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4" name="Text Box 31"/>
            <p:cNvSpPr txBox="1">
              <a:spLocks noChangeArrowheads="1"/>
            </p:cNvSpPr>
            <p:nvPr/>
          </p:nvSpPr>
          <p:spPr bwMode="auto">
            <a:xfrm>
              <a:off x="547" y="3458"/>
              <a:ext cx="51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манометр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835150" y="5229225"/>
            <a:ext cx="1581150" cy="541338"/>
            <a:chOff x="1824" y="3385"/>
            <a:chExt cx="996" cy="341"/>
          </a:xfrm>
        </p:grpSpPr>
        <p:pic>
          <p:nvPicPr>
            <p:cNvPr id="28691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85"/>
              <a:ext cx="996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Text Box 34"/>
            <p:cNvSpPr txBox="1">
              <a:spLocks noChangeArrowheads="1"/>
            </p:cNvSpPr>
            <p:nvPr/>
          </p:nvSpPr>
          <p:spPr bwMode="auto">
            <a:xfrm>
              <a:off x="1824" y="3523"/>
              <a:ext cx="5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амперметр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171450" y="5943600"/>
            <a:ext cx="4305300" cy="255588"/>
          </a:xfrm>
          <a:prstGeom prst="flowChartProcess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 самолетостроении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31780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327775"/>
            <a:ext cx="2254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1" name="Rectangle 37"/>
          <p:cNvSpPr>
            <a:spLocks noChangeAspect="1" noChangeArrowheads="1"/>
          </p:cNvSpPr>
          <p:nvPr/>
        </p:nvSpPr>
        <p:spPr bwMode="auto">
          <a:xfrm>
            <a:off x="4686300" y="1684338"/>
            <a:ext cx="4457700" cy="5105400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Легкий металл серебристо-белого цвета с температурой плавления 660</a:t>
            </a:r>
            <a:r>
              <a:rPr lang="ru-RU" altLang="ru-RU" b="0" baseline="30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С.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Обозначается символом </a:t>
            </a:r>
            <a:r>
              <a:rPr lang="en-US" altLang="ru-RU" b="0" smtClean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Обладает высокой электро- и теплопроводностью,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 коррозионной стойкостью.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Широко используется как в чистом виде, так и в виде сплавов, которые бывают: </a:t>
            </a:r>
            <a:r>
              <a:rPr lang="ru-RU" altLang="ru-RU" i="1" smtClean="0">
                <a:solidFill>
                  <a:srgbClr val="000000"/>
                </a:solidFill>
                <a:latin typeface="Times New Roman" pitchFamily="18" charset="0"/>
              </a:rPr>
              <a:t>литейные</a:t>
            </a:r>
            <a:r>
              <a:rPr lang="ru-RU" altLang="ru-RU" b="0" i="1" smtClean="0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для получения литых заготовок и</a:t>
            </a:r>
            <a:r>
              <a:rPr lang="ru-RU" altLang="ru-RU" b="0" i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i="1" smtClean="0">
                <a:solidFill>
                  <a:srgbClr val="000000"/>
                </a:solidFill>
                <a:latin typeface="Times New Roman" pitchFamily="18" charset="0"/>
              </a:rPr>
              <a:t>деформируемые </a:t>
            </a:r>
            <a:r>
              <a:rPr lang="ru-RU" altLang="ru-RU" b="0" i="1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обрабатываемые давлением (прокаткой, ковкой и т.д.). Наибольшее применение из литейных сплавов получил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i="1" smtClean="0">
                <a:solidFill>
                  <a:srgbClr val="000000"/>
                </a:solidFill>
                <a:latin typeface="Times New Roman" pitchFamily="18" charset="0"/>
              </a:rPr>
              <a:t>силумин</a:t>
            </a: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 (сплав алюминия с кремнием),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а из деформируемых –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i="1" smtClean="0">
                <a:solidFill>
                  <a:srgbClr val="000000"/>
                </a:solidFill>
                <a:latin typeface="Times New Roman" pitchFamily="18" charset="0"/>
              </a:rPr>
              <a:t>дюралюмин</a:t>
            </a:r>
            <a:r>
              <a:rPr lang="ru-RU" altLang="ru-RU" b="0" smtClean="0">
                <a:solidFill>
                  <a:srgbClr val="000000"/>
                </a:solidFill>
                <a:latin typeface="Times New Roman" pitchFamily="18" charset="0"/>
              </a:rPr>
              <a:t> ( сплав алюминия с медью, магнием и марганцем)</a:t>
            </a: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83649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10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9" dur="10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61" grpId="0" animBg="1"/>
      <p:bldP spid="31772" grpId="0" animBg="1"/>
      <p:bldP spid="31779" grpId="0" animBg="1"/>
      <p:bldP spid="317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916238" y="260350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Металлы и сплавы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 rot="-208163">
            <a:off x="685800" y="1028700"/>
            <a:ext cx="7772400" cy="14097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1600200" y="1538288"/>
            <a:ext cx="6019800" cy="4270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kern="10" spc="-24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!? Это интересно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685800" y="2667000"/>
            <a:ext cx="7391400" cy="4191000"/>
          </a:xfrm>
          <a:prstGeom prst="verticalScroll">
            <a:avLst>
              <a:gd name="adj" fmla="val 12500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600200" y="3048000"/>
            <a:ext cx="601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0" smtClean="0">
                <a:solidFill>
                  <a:srgbClr val="000099"/>
                </a:solidFill>
                <a:latin typeface="Times New Roman" pitchFamily="18" charset="0"/>
              </a:rPr>
              <a:t>Термин «дюралюминий» (дюралюмин, дюраль) образован из названия немецкого города Дюрен, где впервые начали производить этот сплав, и слова «алюминий».</a:t>
            </a: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93998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476500" y="288925"/>
            <a:ext cx="371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Цветные металлы. Медь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0" y="836613"/>
            <a:ext cx="4476750" cy="579437"/>
          </a:xfrm>
          <a:prstGeom prst="plaque">
            <a:avLst>
              <a:gd name="adj" fmla="val 16667"/>
            </a:avLst>
          </a:prstGeom>
          <a:solidFill>
            <a:srgbClr val="33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Применение меди 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686300" y="836613"/>
            <a:ext cx="4457700" cy="625475"/>
          </a:xfrm>
          <a:prstGeom prst="plaque">
            <a:avLst>
              <a:gd name="adj" fmla="val 16667"/>
            </a:avLst>
          </a:prstGeom>
          <a:solidFill>
            <a:srgbClr val="3399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Характеристика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3500" y="1827213"/>
            <a:ext cx="4579938" cy="665162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 электротехничесекой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промышленности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3800" name="Rectangle 8"/>
          <p:cNvSpPr>
            <a:spLocks noChangeAspect="1" noChangeArrowheads="1"/>
          </p:cNvSpPr>
          <p:nvPr/>
        </p:nvSpPr>
        <p:spPr bwMode="auto">
          <a:xfrm>
            <a:off x="5276850" y="1885950"/>
            <a:ext cx="3371850" cy="4411663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80808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Розово-красный металл с температурой плавления 1083</a:t>
            </a:r>
            <a:r>
              <a:rPr lang="ru-RU" altLang="ru-RU" sz="2000" b="0" baseline="30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С 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Обладает высокой электро -  и теплопроводностью, пластичностью и коррозионной стойкостью.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Около 30% меди идёт на получение различных сплавов, широко применяемых в технике.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5725" y="2552700"/>
            <a:ext cx="2114550" cy="1317625"/>
            <a:chOff x="54" y="1440"/>
            <a:chExt cx="1332" cy="1008"/>
          </a:xfrm>
        </p:grpSpPr>
        <p:pic>
          <p:nvPicPr>
            <p:cNvPr id="3074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1489"/>
              <a:ext cx="1332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1" name="Text Box 11"/>
            <p:cNvSpPr txBox="1">
              <a:spLocks noChangeArrowheads="1"/>
            </p:cNvSpPr>
            <p:nvPr/>
          </p:nvSpPr>
          <p:spPr bwMode="auto">
            <a:xfrm>
              <a:off x="528" y="1440"/>
              <a:ext cx="858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Катушка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электромагнитная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425700" y="2644775"/>
            <a:ext cx="2114550" cy="1252538"/>
            <a:chOff x="1488" y="1538"/>
            <a:chExt cx="1386" cy="959"/>
          </a:xfrm>
        </p:grpSpPr>
        <p:pic>
          <p:nvPicPr>
            <p:cNvPr id="30738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8"/>
              <a:ext cx="1386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9" name="Text Box 14"/>
            <p:cNvSpPr txBox="1">
              <a:spLocks noChangeArrowheads="1"/>
            </p:cNvSpPr>
            <p:nvPr/>
          </p:nvSpPr>
          <p:spPr bwMode="auto">
            <a:xfrm>
              <a:off x="1570" y="2039"/>
              <a:ext cx="69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Двигатель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электродрели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85725" y="4343400"/>
            <a:ext cx="4557713" cy="6699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 химическом машиностроении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и теплотехнике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5725" y="5137150"/>
            <a:ext cx="1941513" cy="1160463"/>
            <a:chOff x="54" y="2604"/>
            <a:chExt cx="1223" cy="731"/>
          </a:xfrm>
        </p:grpSpPr>
        <p:pic>
          <p:nvPicPr>
            <p:cNvPr id="30736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2604"/>
              <a:ext cx="1172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7" name="Text Box 18"/>
            <p:cNvSpPr txBox="1">
              <a:spLocks noChangeArrowheads="1"/>
            </p:cNvSpPr>
            <p:nvPr/>
          </p:nvSpPr>
          <p:spPr bwMode="auto">
            <a:xfrm>
              <a:off x="528" y="2932"/>
              <a:ext cx="74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Кожухо-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трубчатый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теплообменник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93938" y="5137150"/>
            <a:ext cx="2246312" cy="1209675"/>
            <a:chOff x="1445" y="2572"/>
            <a:chExt cx="1415" cy="794"/>
          </a:xfrm>
        </p:grpSpPr>
        <p:pic>
          <p:nvPicPr>
            <p:cNvPr id="30734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2572"/>
              <a:ext cx="1415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5" name="Text Box 21"/>
            <p:cNvSpPr txBox="1">
              <a:spLocks noChangeArrowheads="1"/>
            </p:cNvSpPr>
            <p:nvPr/>
          </p:nvSpPr>
          <p:spPr bwMode="auto">
            <a:xfrm>
              <a:off x="1445" y="3186"/>
              <a:ext cx="141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Двухтрубчатый теплообменник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403208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059113" y="333375"/>
            <a:ext cx="2786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Цветные металлы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611188" y="1052513"/>
            <a:ext cx="8015287" cy="579437"/>
          </a:xfrm>
          <a:prstGeom prst="plaque">
            <a:avLst>
              <a:gd name="adj" fmla="val 16667"/>
            </a:avLst>
          </a:prstGeom>
          <a:solidFill>
            <a:srgbClr val="33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Виды медных сплавов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 rot="5400000">
            <a:off x="1888332" y="1720056"/>
            <a:ext cx="457200" cy="563563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281782 h 21600"/>
              <a:gd name="T4" fmla="*/ 342900 w 21600"/>
              <a:gd name="T5" fmla="*/ 563563 h 21600"/>
              <a:gd name="T6" fmla="*/ 457200 w 21600"/>
              <a:gd name="T7" fmla="*/ 2817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 rot="5400000">
            <a:off x="7001669" y="1647032"/>
            <a:ext cx="457200" cy="563562"/>
          </a:xfrm>
          <a:custGeom>
            <a:avLst/>
            <a:gdLst>
              <a:gd name="T0" fmla="*/ 342900 w 21600"/>
              <a:gd name="T1" fmla="*/ 0 h 21600"/>
              <a:gd name="T2" fmla="*/ 0 w 21600"/>
              <a:gd name="T3" fmla="*/ 281781 h 21600"/>
              <a:gd name="T4" fmla="*/ 342900 w 21600"/>
              <a:gd name="T5" fmla="*/ 563562 h 21600"/>
              <a:gd name="T6" fmla="*/ 457200 w 21600"/>
              <a:gd name="T7" fmla="*/ 2817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2276475"/>
            <a:ext cx="4581525" cy="641350"/>
            <a:chOff x="2874" y="1593"/>
            <a:chExt cx="2886" cy="404"/>
          </a:xfrm>
        </p:grpSpPr>
        <p:sp>
          <p:nvSpPr>
            <p:cNvPr id="31758" name="AutoShape 9"/>
            <p:cNvSpPr>
              <a:spLocks noChangeArrowheads="1"/>
            </p:cNvSpPr>
            <p:nvPr/>
          </p:nvSpPr>
          <p:spPr bwMode="auto">
            <a:xfrm>
              <a:off x="2874" y="1603"/>
              <a:ext cx="2886" cy="394"/>
            </a:xfrm>
            <a:prstGeom prst="plaque">
              <a:avLst>
                <a:gd name="adj" fmla="val 16667"/>
              </a:avLst>
            </a:prstGeom>
            <a:solidFill>
              <a:srgbClr val="66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1759" name="Rectangle 10"/>
            <p:cNvSpPr>
              <a:spLocks noChangeArrowheads="1"/>
            </p:cNvSpPr>
            <p:nvPr/>
          </p:nvSpPr>
          <p:spPr bwMode="auto">
            <a:xfrm>
              <a:off x="2965" y="1593"/>
              <a:ext cx="2651" cy="231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mtClean="0">
                  <a:solidFill>
                    <a:srgbClr val="0033CC"/>
                  </a:solidFill>
                  <a:latin typeface="Times New Roman" pitchFamily="18" charset="0"/>
                </a:rPr>
                <a:t>Латунь (сплав меди с цинком)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43463" y="2276475"/>
            <a:ext cx="4300537" cy="641350"/>
            <a:chOff x="2874" y="1593"/>
            <a:chExt cx="2886" cy="404"/>
          </a:xfrm>
        </p:grpSpPr>
        <p:sp>
          <p:nvSpPr>
            <p:cNvPr id="31756" name="AutoShape 12"/>
            <p:cNvSpPr>
              <a:spLocks noChangeArrowheads="1"/>
            </p:cNvSpPr>
            <p:nvPr/>
          </p:nvSpPr>
          <p:spPr bwMode="auto">
            <a:xfrm>
              <a:off x="2874" y="1603"/>
              <a:ext cx="2886" cy="394"/>
            </a:xfrm>
            <a:prstGeom prst="plaque">
              <a:avLst>
                <a:gd name="adj" fmla="val 16667"/>
              </a:avLst>
            </a:prstGeom>
            <a:solidFill>
              <a:srgbClr val="66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2964" y="1593"/>
              <a:ext cx="2652" cy="404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mtClean="0">
                  <a:solidFill>
                    <a:srgbClr val="0033CC"/>
                  </a:solidFill>
                  <a:latin typeface="Times New Roman" pitchFamily="18" charset="0"/>
                </a:rPr>
                <a:t>Бронза (сплав меди с другими элементами, кроме цинка)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79388" y="3155950"/>
            <a:ext cx="4352925" cy="3702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Обладает всеми положительными свойствами меди (высокой электро- и теплопроводностью, коррозионной стойкостью, пластичностью и др.), более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высокой прочностью. Легко обрабатываются резанием, имеет хорошие литейные свойства, дешевле меди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9951" name="Rectangle 15"/>
          <p:cNvSpPr>
            <a:spLocks noChangeAspect="1" noChangeArrowheads="1"/>
          </p:cNvSpPr>
          <p:nvPr/>
        </p:nvSpPr>
        <p:spPr bwMode="auto">
          <a:xfrm>
            <a:off x="5003800" y="3155950"/>
            <a:ext cx="3952875" cy="370205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Имеют хорошие литейные свойства,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 высокую прочность и твёрдость, коррозионную стойкость 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хорошо обрабатывается резанием. </a:t>
            </a: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97010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50" grpId="0" animBg="1"/>
      <p:bldP spid="399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2555875" y="784225"/>
            <a:ext cx="4608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Физические свойства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04800" y="1752600"/>
          <a:ext cx="8458200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S Org Chart" r:id="rId5" imgW="2749320" imgH="1409400" progId="OrgPlusWOPX.4">
                  <p:embed followColorScheme="full"/>
                </p:oleObj>
              </mc:Choice>
              <mc:Fallback>
                <p:oleObj name="MS Org Chart" r:id="rId5" imgW="2749320" imgH="140940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458200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055819"/>
      </p:ext>
    </p:extLst>
  </p:cSld>
  <p:clrMapOvr>
    <a:masterClrMapping/>
  </p:clrMapOvr>
  <p:transition spd="med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32772" name="Rectangle 23"/>
          <p:cNvSpPr>
            <a:spLocks noChangeArrowheads="1"/>
          </p:cNvSpPr>
          <p:nvPr/>
        </p:nvSpPr>
        <p:spPr bwMode="auto">
          <a:xfrm>
            <a:off x="3435350" y="215900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Цветные металлы.</a:t>
            </a:r>
            <a:r>
              <a:rPr lang="ru-RU" altLang="ru-RU" sz="240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773" name="AutoShape 24"/>
          <p:cNvSpPr>
            <a:spLocks noChangeArrowheads="1"/>
          </p:cNvSpPr>
          <p:nvPr/>
        </p:nvSpPr>
        <p:spPr bwMode="auto">
          <a:xfrm>
            <a:off x="4686300" y="868363"/>
            <a:ext cx="4457700" cy="625475"/>
          </a:xfrm>
          <a:prstGeom prst="plaque">
            <a:avLst>
              <a:gd name="adj" fmla="val 16667"/>
            </a:avLst>
          </a:prstGeom>
          <a:solidFill>
            <a:srgbClr val="3399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Применение бронзы</a:t>
            </a:r>
          </a:p>
        </p:txBody>
      </p:sp>
      <p:sp>
        <p:nvSpPr>
          <p:cNvPr id="32774" name="Rectangle 25"/>
          <p:cNvSpPr>
            <a:spLocks noChangeArrowheads="1"/>
          </p:cNvSpPr>
          <p:nvPr/>
        </p:nvSpPr>
        <p:spPr bwMode="auto">
          <a:xfrm>
            <a:off x="1547813" y="2924175"/>
            <a:ext cx="447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0033CC"/>
                </a:solidFill>
                <a:latin typeface="Times New Roman" pitchFamily="18" charset="0"/>
              </a:rPr>
              <a:t> 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75" name="AutoShape 26"/>
          <p:cNvSpPr>
            <a:spLocks noChangeArrowheads="1"/>
          </p:cNvSpPr>
          <p:nvPr/>
        </p:nvSpPr>
        <p:spPr bwMode="auto">
          <a:xfrm>
            <a:off x="0" y="908050"/>
            <a:ext cx="4476750" cy="579438"/>
          </a:xfrm>
          <a:prstGeom prst="plaque">
            <a:avLst>
              <a:gd name="adj" fmla="val 16667"/>
            </a:avLst>
          </a:prstGeom>
          <a:solidFill>
            <a:srgbClr val="33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Применение латуни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63500" y="1827213"/>
            <a:ext cx="4476750" cy="534987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В машино- и судостроении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4844" name="Rectangle 28"/>
          <p:cNvSpPr>
            <a:spLocks noChangeAspect="1" noChangeArrowheads="1"/>
          </p:cNvSpPr>
          <p:nvPr/>
        </p:nvSpPr>
        <p:spPr bwMode="auto">
          <a:xfrm>
            <a:off x="4953000" y="1827213"/>
            <a:ext cx="4191000" cy="595312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000000"/>
                </a:solidFill>
                <a:latin typeface="Times New Roman" pitchFamily="18" charset="0"/>
              </a:rPr>
              <a:t>Ответственные детали машин</a:t>
            </a:r>
            <a:endParaRPr lang="ru-RU" altLang="ru-RU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3500" y="2489200"/>
            <a:ext cx="1714500" cy="1466850"/>
            <a:chOff x="40" y="1548"/>
            <a:chExt cx="678" cy="954"/>
          </a:xfrm>
        </p:grpSpPr>
        <p:pic>
          <p:nvPicPr>
            <p:cNvPr id="32791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1548"/>
              <a:ext cx="678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2" name="Text Box 31"/>
            <p:cNvSpPr txBox="1">
              <a:spLocks noChangeArrowheads="1"/>
            </p:cNvSpPr>
            <p:nvPr/>
          </p:nvSpPr>
          <p:spPr bwMode="auto">
            <a:xfrm>
              <a:off x="279" y="2323"/>
              <a:ext cx="21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труба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079625" y="2473325"/>
            <a:ext cx="992188" cy="1504950"/>
            <a:chOff x="864" y="1548"/>
            <a:chExt cx="625" cy="1032"/>
          </a:xfrm>
        </p:grpSpPr>
        <p:pic>
          <p:nvPicPr>
            <p:cNvPr id="32789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548"/>
              <a:ext cx="625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0" name="Text Box 34"/>
            <p:cNvSpPr txBox="1">
              <a:spLocks noChangeArrowheads="1"/>
            </p:cNvSpPr>
            <p:nvPr/>
          </p:nvSpPr>
          <p:spPr bwMode="auto">
            <a:xfrm>
              <a:off x="1054" y="2375"/>
              <a:ext cx="379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гильза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249613" y="2481263"/>
            <a:ext cx="1201737" cy="1481137"/>
            <a:chOff x="1695" y="1548"/>
            <a:chExt cx="757" cy="933"/>
          </a:xfrm>
        </p:grpSpPr>
        <p:pic>
          <p:nvPicPr>
            <p:cNvPr id="32787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1548"/>
              <a:ext cx="757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8" name="Text Box 40"/>
            <p:cNvSpPr txBox="1">
              <a:spLocks noChangeArrowheads="1"/>
            </p:cNvSpPr>
            <p:nvPr/>
          </p:nvSpPr>
          <p:spPr bwMode="auto">
            <a:xfrm>
              <a:off x="1873" y="2308"/>
              <a:ext cx="3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втулка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39725" y="4373563"/>
            <a:ext cx="1739900" cy="1433512"/>
            <a:chOff x="2661" y="1548"/>
            <a:chExt cx="680" cy="903"/>
          </a:xfrm>
        </p:grpSpPr>
        <p:pic>
          <p:nvPicPr>
            <p:cNvPr id="32785" name="Picture 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" y="1548"/>
              <a:ext cx="680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Text Box 43"/>
            <p:cNvSpPr txBox="1">
              <a:spLocks noChangeArrowheads="1"/>
            </p:cNvSpPr>
            <p:nvPr/>
          </p:nvSpPr>
          <p:spPr bwMode="auto">
            <a:xfrm>
              <a:off x="2661" y="2278"/>
              <a:ext cx="5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b="0" smtClean="0">
                  <a:solidFill>
                    <a:srgbClr val="808080"/>
                  </a:solidFill>
                  <a:latin typeface="Times New Roman" pitchFamily="18" charset="0"/>
                </a:rPr>
                <a:t>шестерня</a:t>
              </a: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2627313" y="4365625"/>
            <a:ext cx="1754187" cy="1433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0" smtClean="0">
                <a:solidFill>
                  <a:srgbClr val="000000"/>
                </a:solidFill>
              </a:rPr>
              <a:t>Проволока,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0" smtClean="0">
                <a:solidFill>
                  <a:srgbClr val="000000"/>
                </a:solidFill>
              </a:rPr>
              <a:t> лист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200" smtClean="0">
              <a:solidFill>
                <a:srgbClr val="000000"/>
              </a:solidFill>
            </a:endParaRPr>
          </a:p>
        </p:txBody>
      </p:sp>
      <p:sp>
        <p:nvSpPr>
          <p:cNvPr id="34864" name="Rectangle 48"/>
          <p:cNvSpPr>
            <a:spLocks noChangeAspect="1" noChangeArrowheads="1"/>
          </p:cNvSpPr>
          <p:nvPr/>
        </p:nvSpPr>
        <p:spPr bwMode="auto">
          <a:xfrm>
            <a:off x="5257800" y="2819400"/>
            <a:ext cx="3390900" cy="29876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Гайка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Втулка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Шестерня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Монета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 b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000000"/>
                </a:solidFill>
                <a:latin typeface="Times New Roman" pitchFamily="18" charset="0"/>
              </a:rPr>
              <a:t>Кран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32784" name="AutoShape 5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56550" y="260350"/>
            <a:ext cx="576263" cy="404813"/>
          </a:xfrm>
          <a:prstGeom prst="curvedLeftArrow">
            <a:avLst>
              <a:gd name="adj1" fmla="val 20000"/>
              <a:gd name="adj2" fmla="val 40000"/>
              <a:gd name="adj3" fmla="val 4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77900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3" grpId="0" animBg="1"/>
      <p:bldP spid="34844" grpId="0" animBg="1"/>
      <p:bldP spid="34860" grpId="0" animBg="1"/>
      <p:bldP spid="348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188913"/>
            <a:ext cx="77724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Физические свойства</a:t>
            </a:r>
          </a:p>
        </p:txBody>
      </p:sp>
      <p:graphicFrame>
        <p:nvGraphicFramePr>
          <p:cNvPr id="37025" name="Group 161"/>
          <p:cNvGraphicFramePr>
            <a:graphicFrameLocks noGrp="1"/>
          </p:cNvGraphicFramePr>
          <p:nvPr/>
        </p:nvGraphicFramePr>
        <p:xfrm>
          <a:off x="250825" y="1989138"/>
          <a:ext cx="8893175" cy="360362"/>
        </p:xfrm>
        <a:graphic>
          <a:graphicData uri="http://schemas.openxmlformats.org/drawingml/2006/table">
            <a:tbl>
              <a:tblPr/>
              <a:tblGrid>
                <a:gridCol w="3025775"/>
                <a:gridCol w="5867400"/>
              </a:tblGrid>
              <a:tr h="360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Блеск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материалов отражать свет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18" name="Group 154"/>
          <p:cNvGraphicFramePr>
            <a:graphicFrameLocks noGrp="1"/>
          </p:cNvGraphicFramePr>
          <p:nvPr/>
        </p:nvGraphicFramePr>
        <p:xfrm>
          <a:off x="250825" y="1219200"/>
          <a:ext cx="8893175" cy="769938"/>
        </p:xfrm>
        <a:graphic>
          <a:graphicData uri="http://schemas.openxmlformats.org/drawingml/2006/table">
            <a:tbl>
              <a:tblPr/>
              <a:tblGrid>
                <a:gridCol w="3001963"/>
                <a:gridCol w="5891212"/>
              </a:tblGrid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Цвет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Способность материалов вызывать определенные зрительные ощущения.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20" name="Group 156"/>
          <p:cNvGraphicFramePr>
            <a:graphicFrameLocks noGrp="1"/>
          </p:cNvGraphicFramePr>
          <p:nvPr/>
        </p:nvGraphicFramePr>
        <p:xfrm>
          <a:off x="250825" y="2349500"/>
          <a:ext cx="8893175" cy="579438"/>
        </p:xfrm>
        <a:graphic>
          <a:graphicData uri="http://schemas.openxmlformats.org/drawingml/2006/table">
            <a:tbl>
              <a:tblPr/>
              <a:tblGrid>
                <a:gridCol w="3016250"/>
                <a:gridCol w="5876925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Плотность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Количество массы материала в единице объёма (измеряется в кг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м 3, гр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см 3)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999" name="Group 135"/>
          <p:cNvGraphicFramePr>
            <a:graphicFrameLocks noGrp="1"/>
          </p:cNvGraphicFramePr>
          <p:nvPr/>
        </p:nvGraphicFramePr>
        <p:xfrm>
          <a:off x="250825" y="2924175"/>
          <a:ext cx="8893175" cy="579438"/>
        </p:xfrm>
        <a:graphic>
          <a:graphicData uri="http://schemas.openxmlformats.org/drawingml/2006/table">
            <a:tbl>
              <a:tblPr/>
              <a:tblGrid>
                <a:gridCol w="3025775"/>
                <a:gridCol w="58674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Теплопроводность</a:t>
                      </a: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материалов передавать теплоту от более нагретых частей тела к менее нагретым.</a:t>
                      </a: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22" name="Group 158"/>
          <p:cNvGraphicFramePr>
            <a:graphicFrameLocks noGrp="1"/>
          </p:cNvGraphicFramePr>
          <p:nvPr/>
        </p:nvGraphicFramePr>
        <p:xfrm>
          <a:off x="250825" y="3500438"/>
          <a:ext cx="8893175" cy="771525"/>
        </p:xfrm>
        <a:graphic>
          <a:graphicData uri="http://schemas.openxmlformats.org/drawingml/2006/table">
            <a:tbl>
              <a:tblPr/>
              <a:tblGrid>
                <a:gridCol w="3025775"/>
                <a:gridCol w="5867400"/>
              </a:tblGrid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Электропроводность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материалов проводить электрический ток.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01" name="Group 137"/>
          <p:cNvGraphicFramePr>
            <a:graphicFrameLocks noGrp="1"/>
          </p:cNvGraphicFramePr>
          <p:nvPr/>
        </p:nvGraphicFramePr>
        <p:xfrm>
          <a:off x="250825" y="4292600"/>
          <a:ext cx="8893175" cy="579438"/>
        </p:xfrm>
        <a:graphic>
          <a:graphicData uri="http://schemas.openxmlformats.org/drawingml/2006/table">
            <a:tbl>
              <a:tblPr/>
              <a:tblGrid>
                <a:gridCol w="3025775"/>
                <a:gridCol w="58674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Температура плавления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Тепловое состояние металлов и сплавов, при котором они из твердых становятся жидкими.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23" name="Group 159"/>
          <p:cNvGraphicFramePr>
            <a:graphicFrameLocks noGrp="1"/>
          </p:cNvGraphicFramePr>
          <p:nvPr/>
        </p:nvGraphicFramePr>
        <p:xfrm>
          <a:off x="250825" y="4868863"/>
          <a:ext cx="8893175" cy="579437"/>
        </p:xfrm>
        <a:graphic>
          <a:graphicData uri="http://schemas.openxmlformats.org/drawingml/2006/table">
            <a:tbl>
              <a:tblPr/>
              <a:tblGrid>
                <a:gridCol w="3025775"/>
                <a:gridCol w="5867400"/>
              </a:tblGrid>
              <a:tr h="579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Тепловое расширение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Увеличение размеров (объёма) металлов и сплавов при нагревании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003" name="Group 139"/>
          <p:cNvGraphicFramePr>
            <a:graphicFrameLocks noGrp="1"/>
          </p:cNvGraphicFramePr>
          <p:nvPr/>
        </p:nvGraphicFramePr>
        <p:xfrm>
          <a:off x="250825" y="5445125"/>
          <a:ext cx="8893175" cy="579438"/>
        </p:xfrm>
        <a:graphic>
          <a:graphicData uri="http://schemas.openxmlformats.org/drawingml/2006/table">
            <a:tbl>
              <a:tblPr/>
              <a:tblGrid>
                <a:gridCol w="3025775"/>
                <a:gridCol w="58674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Намагничиваемость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Способность материалов и сплавов намагничиваться под действием магнитного поля.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0310" name="Text Box 140"/>
          <p:cNvSpPr txBox="1">
            <a:spLocks noChangeArrowheads="1"/>
          </p:cNvSpPr>
          <p:nvPr/>
        </p:nvSpPr>
        <p:spPr bwMode="auto">
          <a:xfrm>
            <a:off x="971550" y="69215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11" name="Text Box 143"/>
          <p:cNvSpPr txBox="1">
            <a:spLocks noChangeArrowheads="1"/>
          </p:cNvSpPr>
          <p:nvPr/>
        </p:nvSpPr>
        <p:spPr bwMode="auto">
          <a:xfrm>
            <a:off x="827088" y="549275"/>
            <a:ext cx="8066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12" name="Text Box 144"/>
          <p:cNvSpPr txBox="1">
            <a:spLocks noChangeArrowheads="1"/>
          </p:cNvSpPr>
          <p:nvPr/>
        </p:nvSpPr>
        <p:spPr bwMode="auto">
          <a:xfrm>
            <a:off x="323850" y="692150"/>
            <a:ext cx="8820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FFFFFF"/>
                </a:solidFill>
              </a:rPr>
              <a:t>              Название </a:t>
            </a:r>
            <a:r>
              <a:rPr lang="ru-RU" altLang="ru-RU" smtClean="0">
                <a:solidFill>
                  <a:srgbClr val="000000"/>
                </a:solidFill>
              </a:rPr>
              <a:t>                                                        </a:t>
            </a:r>
            <a:r>
              <a:rPr lang="ru-RU" altLang="ru-RU" smtClean="0">
                <a:solidFill>
                  <a:srgbClr val="FFFFFF"/>
                </a:solidFill>
              </a:rPr>
              <a:t>Определение  </a:t>
            </a:r>
            <a:r>
              <a:rPr lang="ru-RU" altLang="ru-RU" smtClean="0">
                <a:solidFill>
                  <a:srgbClr val="000000"/>
                </a:solidFill>
              </a:rPr>
              <a:t>                                  </a:t>
            </a:r>
          </a:p>
        </p:txBody>
      </p:sp>
      <p:sp>
        <p:nvSpPr>
          <p:cNvPr id="10313" name="AutoShape 16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51275" y="6453188"/>
            <a:ext cx="576263" cy="404812"/>
          </a:xfrm>
          <a:prstGeom prst="curvedLeftArrow">
            <a:avLst>
              <a:gd name="adj1" fmla="val 20000"/>
              <a:gd name="adj2" fmla="val 40000"/>
              <a:gd name="adj3" fmla="val 4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49302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-180975" y="0"/>
            <a:ext cx="9577388" cy="7156450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1331913" y="2565400"/>
            <a:ext cx="669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850" y="5876925"/>
            <a:ext cx="2447925" cy="395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b="0" smtClean="0">
                <a:solidFill>
                  <a:srgbClr val="000000"/>
                </a:solidFill>
              </a:rPr>
              <a:t> технологические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95288" y="404813"/>
            <a:ext cx="8208962" cy="547687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Свойства материалов и полуфабрикатов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323850" y="4508500"/>
            <a:ext cx="2447925" cy="395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  <a:buFontTx/>
              <a:buChar char="•"/>
            </a:pPr>
            <a:r>
              <a:rPr lang="ru-RU" altLang="ru-RU" b="0" smtClean="0">
                <a:solidFill>
                  <a:srgbClr val="000000"/>
                </a:solidFill>
              </a:rPr>
              <a:t>   химические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132138" y="2276475"/>
            <a:ext cx="5832475" cy="944563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  <a:buFontTx/>
              <a:buChar char="•"/>
            </a:pPr>
            <a:r>
              <a:rPr lang="ru-RU" altLang="ru-RU" b="0" smtClean="0">
                <a:solidFill>
                  <a:srgbClr val="FFFFFF"/>
                </a:solidFill>
              </a:rPr>
              <a:t> </a:t>
            </a:r>
            <a:r>
              <a:rPr lang="ru-RU" altLang="ru-RU" b="0" smtClean="0">
                <a:solidFill>
                  <a:srgbClr val="000000"/>
                </a:solidFill>
              </a:rPr>
              <a:t>Отличительные стороны материалов, которые проявляются при взаимодействии их с окружающей средой.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132138" y="3284538"/>
            <a:ext cx="5832475" cy="944562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b="0" smtClean="0">
                <a:solidFill>
                  <a:srgbClr val="000000"/>
                </a:solidFill>
              </a:rPr>
              <a:t> Отличительные стороны материалов, которые проявляются в способности сопротивляться воздействию внешних механических усилий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132138" y="4365625"/>
            <a:ext cx="5832475" cy="12192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  <a:buFontTx/>
              <a:buChar char="•"/>
            </a:pPr>
            <a:r>
              <a:rPr lang="ru-RU" altLang="ru-RU" b="0" smtClean="0">
                <a:solidFill>
                  <a:srgbClr val="000000"/>
                </a:solidFill>
              </a:rPr>
              <a:t> Способность материалов взаимодействовать с окружающей средой при различных температурах (окисляемость, растворимость, коррозионная стойкость и др.)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3132138" y="5876925"/>
            <a:ext cx="5832475" cy="395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  <a:buFontTx/>
              <a:buChar char="•"/>
            </a:pPr>
            <a:r>
              <a:rPr lang="ru-RU" altLang="ru-RU" b="0" smtClean="0">
                <a:solidFill>
                  <a:srgbClr val="000000"/>
                </a:solidFill>
              </a:rPr>
              <a:t> Способность материалов подвергаться обработке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228600" y="1524000"/>
            <a:ext cx="2819400" cy="533400"/>
          </a:xfrm>
          <a:prstGeom prst="rect">
            <a:avLst/>
          </a:prstGeom>
          <a:solidFill>
            <a:srgbClr val="3399FF"/>
          </a:solidFill>
          <a:ln w="412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свойства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23850" y="2492375"/>
            <a:ext cx="2447925" cy="395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  <a:buFontTx/>
              <a:buChar char="•"/>
            </a:pPr>
            <a:r>
              <a:rPr lang="ru-RU" altLang="ru-RU" b="0" smtClean="0">
                <a:solidFill>
                  <a:srgbClr val="000000"/>
                </a:solidFill>
              </a:rPr>
              <a:t>физические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23850" y="3357563"/>
            <a:ext cx="2449513" cy="39528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10000"/>
              <a:buFontTx/>
              <a:buChar char="•"/>
            </a:pPr>
            <a:r>
              <a:rPr lang="ru-RU" altLang="ru-RU" smtClean="0">
                <a:solidFill>
                  <a:srgbClr val="000000"/>
                </a:solidFill>
              </a:rPr>
              <a:t>   </a:t>
            </a:r>
            <a:r>
              <a:rPr lang="ru-RU" altLang="ru-RU" b="0" smtClean="0">
                <a:solidFill>
                  <a:srgbClr val="000000"/>
                </a:solidFill>
              </a:rPr>
              <a:t>механические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200400" y="1524000"/>
            <a:ext cx="5715000" cy="533400"/>
          </a:xfrm>
          <a:prstGeom prst="rect">
            <a:avLst/>
          </a:prstGeom>
          <a:solidFill>
            <a:srgbClr val="3399FF"/>
          </a:solidFill>
          <a:ln w="476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0" smtClean="0">
                <a:solidFill>
                  <a:srgbClr val="FFFFFF"/>
                </a:solidFill>
              </a:rPr>
              <a:t>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3252495084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81" grpId="0" animBg="1"/>
      <p:bldP spid="7182" grpId="0" animBg="1"/>
      <p:bldP spid="7184" grpId="0" animBg="1"/>
      <p:bldP spid="7185" grpId="0" animBg="1"/>
      <p:bldP spid="7186" grpId="0" animBg="1"/>
      <p:bldP spid="7193" grpId="0" animBg="1"/>
      <p:bldP spid="7194" grpId="0" animBg="1"/>
      <p:bldP spid="7195" grpId="0" animBg="1"/>
      <p:bldP spid="71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619250" y="692150"/>
            <a:ext cx="603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0" smtClean="0">
                <a:solidFill>
                  <a:srgbClr val="FFFFFF"/>
                </a:solidFill>
              </a:rPr>
              <a:t>Свойства материалов и полуфабрикатов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971550" y="1844675"/>
            <a:ext cx="56880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FFFFFF"/>
                </a:solidFill>
              </a:rPr>
              <a:t>Термины «</a:t>
            </a:r>
            <a:r>
              <a:rPr lang="ru-RU" altLang="ru-RU" sz="2000" smtClean="0">
                <a:solidFill>
                  <a:srgbClr val="FF0066"/>
                </a:solidFill>
              </a:rPr>
              <a:t>физический</a:t>
            </a:r>
            <a:r>
              <a:rPr lang="ru-RU" altLang="ru-RU" sz="2000" b="0" smtClean="0">
                <a:solidFill>
                  <a:srgbClr val="FFFFFF"/>
                </a:solidFill>
              </a:rPr>
              <a:t>» и «</a:t>
            </a:r>
            <a:r>
              <a:rPr lang="ru-RU" altLang="ru-RU" sz="2000" smtClean="0">
                <a:solidFill>
                  <a:srgbClr val="FF0066"/>
                </a:solidFill>
              </a:rPr>
              <a:t>механический</a:t>
            </a:r>
            <a:r>
              <a:rPr lang="ru-RU" altLang="ru-RU" sz="2000" b="0" smtClean="0">
                <a:solidFill>
                  <a:srgbClr val="FFFFFF"/>
                </a:solidFill>
              </a:rPr>
              <a:t>»  происходят от греческих слов, означающих  соответственно   «природа»  и «орудие, машина».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348038" y="4292600"/>
            <a:ext cx="5400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0" smtClean="0">
                <a:solidFill>
                  <a:srgbClr val="FFFFFF"/>
                </a:solidFill>
              </a:rPr>
              <a:t>Термин «</a:t>
            </a:r>
            <a:r>
              <a:rPr lang="ru-RU" altLang="ru-RU" sz="2000" smtClean="0">
                <a:solidFill>
                  <a:srgbClr val="FF0066"/>
                </a:solidFill>
              </a:rPr>
              <a:t>химический</a:t>
            </a:r>
            <a:r>
              <a:rPr lang="ru-RU" altLang="ru-RU" sz="2000" b="0" smtClean="0">
                <a:solidFill>
                  <a:srgbClr val="FFFFFF"/>
                </a:solidFill>
              </a:rPr>
              <a:t>» произошёл от древне-латинского слова «алхимия» (наука о веществах и их превращениях). 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50825" y="2205038"/>
            <a:ext cx="725488" cy="485775"/>
          </a:xfrm>
          <a:prstGeom prst="rightArrow">
            <a:avLst>
              <a:gd name="adj1" fmla="val 50000"/>
              <a:gd name="adj2" fmla="val 3733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0066"/>
              </a:solidFill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484438" y="4724400"/>
            <a:ext cx="725487" cy="485775"/>
          </a:xfrm>
          <a:prstGeom prst="rightArrow">
            <a:avLst>
              <a:gd name="adj1" fmla="val 50000"/>
              <a:gd name="adj2" fmla="val 3733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36806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 animBg="1"/>
      <p:bldP spid="9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 b="0" smtClean="0">
                <a:solidFill>
                  <a:srgbClr val="FFFFFF"/>
                </a:solidFill>
              </a:rPr>
              <a:t>Механические свойства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295400" y="1524000"/>
          <a:ext cx="6477000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S Organization Chart 2.0" r:id="rId5" imgW="1981080" imgH="1396800" progId="OrgPlusWOPX.4">
                  <p:embed followColorScheme="full"/>
                </p:oleObj>
              </mc:Choice>
              <mc:Fallback>
                <p:oleObj name="MS Organization Chart 2.0" r:id="rId5" imgW="1981080" imgH="139680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6477000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512690"/>
      </p:ext>
    </p:extLst>
  </p:cSld>
  <p:clrMapOvr>
    <a:masterClrMapping/>
  </p:clrMapOvr>
  <p:transition spd="med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-127000"/>
            <a:ext cx="9324975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graphicFrame>
        <p:nvGraphicFramePr>
          <p:cNvPr id="45149" name="Group 93"/>
          <p:cNvGraphicFramePr>
            <a:graphicFrameLocks noGrp="1"/>
          </p:cNvGraphicFramePr>
          <p:nvPr/>
        </p:nvGraphicFramePr>
        <p:xfrm>
          <a:off x="228600" y="685800"/>
          <a:ext cx="8763000" cy="457200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Свойства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Определение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0" name="Group 74"/>
          <p:cNvGraphicFramePr>
            <a:graphicFrameLocks noGrp="1"/>
          </p:cNvGraphicFramePr>
          <p:nvPr/>
        </p:nvGraphicFramePr>
        <p:xfrm>
          <a:off x="228600" y="1219200"/>
          <a:ext cx="8763000" cy="7016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Прочность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материалов выдерживать нагрузки без разрушения.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43" name="Group 87"/>
          <p:cNvGraphicFramePr>
            <a:graphicFrameLocks noGrp="1"/>
          </p:cNvGraphicFramePr>
          <p:nvPr/>
        </p:nvGraphicFramePr>
        <p:xfrm>
          <a:off x="228600" y="1905000"/>
          <a:ext cx="8763000" cy="7016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Твёрдость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материалов сопротивляться проникновению других, более твёрдых тел.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4" name="Group 78"/>
          <p:cNvGraphicFramePr>
            <a:graphicFrameLocks noGrp="1"/>
          </p:cNvGraphicFramePr>
          <p:nvPr/>
        </p:nvGraphicFramePr>
        <p:xfrm>
          <a:off x="228600" y="2667000"/>
          <a:ext cx="8763000" cy="10064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Упругость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материалов восстанавливать первоначальную форму после прекращения действия внешних сил.</a:t>
                      </a:r>
                    </a:p>
                  </a:txBody>
                  <a:tcPr marT="45749" marB="4574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45" name="Group 89"/>
          <p:cNvGraphicFramePr>
            <a:graphicFrameLocks noGrp="1"/>
          </p:cNvGraphicFramePr>
          <p:nvPr/>
        </p:nvGraphicFramePr>
        <p:xfrm>
          <a:off x="228600" y="3657600"/>
          <a:ext cx="8763000" cy="7016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Вязкость</a:t>
                      </a: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материалов необратимо поглощать энергию при мгновенном на них воздействии.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6" name="Group 80"/>
          <p:cNvGraphicFramePr>
            <a:graphicFrameLocks noGrp="1"/>
          </p:cNvGraphicFramePr>
          <p:nvPr/>
        </p:nvGraphicFramePr>
        <p:xfrm>
          <a:off x="228600" y="4419600"/>
          <a:ext cx="8763000" cy="10064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Хрупкость</a:t>
                      </a:r>
                    </a:p>
                  </a:txBody>
                  <a:tcPr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металлов и сплавов разрушаться под действием ударных нагрузок. Хрупкость – свойство, обратное вязкости.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47" name="Group 91"/>
          <p:cNvGraphicFramePr>
            <a:graphicFrameLocks noGrp="1"/>
          </p:cNvGraphicFramePr>
          <p:nvPr/>
        </p:nvGraphicFramePr>
        <p:xfrm>
          <a:off x="228600" y="5410200"/>
          <a:ext cx="8763000" cy="1311275"/>
        </p:xfrm>
        <a:graphic>
          <a:graphicData uri="http://schemas.openxmlformats.org/drawingml/2006/table">
            <a:tbl>
              <a:tblPr/>
              <a:tblGrid>
                <a:gridCol w="2209800"/>
                <a:gridCol w="6553200"/>
              </a:tblGrid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Пластичность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Способность металлов и сплавов изменять свою форму и размеры под действием внешних сил, не разрушаясь, и оставаться в этом состоянии после прекращения действия этих сил.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3373" name="Rectangle 83"/>
          <p:cNvSpPr>
            <a:spLocks noChangeArrowheads="1"/>
          </p:cNvSpPr>
          <p:nvPr/>
        </p:nvSpPr>
        <p:spPr bwMode="auto">
          <a:xfrm>
            <a:off x="2339975" y="0"/>
            <a:ext cx="528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0" smtClean="0">
                <a:solidFill>
                  <a:srgbClr val="FFFFFF"/>
                </a:solidFill>
              </a:rPr>
              <a:t>Механические свойства</a:t>
            </a:r>
          </a:p>
        </p:txBody>
      </p:sp>
      <p:sp>
        <p:nvSpPr>
          <p:cNvPr id="13374" name="AutoShape 9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58888" y="6021388"/>
            <a:ext cx="576262" cy="531812"/>
          </a:xfrm>
          <a:prstGeom prst="curvedLeftArrow">
            <a:avLst>
              <a:gd name="adj1" fmla="val 20000"/>
              <a:gd name="adj2" fmla="val 40000"/>
              <a:gd name="adj3" fmla="val 361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88340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1" t="30891" r="26367" b="4408"/>
          <a:stretch>
            <a:fillRect/>
          </a:stretch>
        </p:blipFill>
        <p:spPr bwMode="auto">
          <a:xfrm>
            <a:off x="0" y="0"/>
            <a:ext cx="9324975" cy="71564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051050" y="4508500"/>
            <a:ext cx="456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258888" y="213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b="0" smtClean="0">
              <a:solidFill>
                <a:srgbClr val="FFFFFF"/>
              </a:solidFill>
            </a:endParaRPr>
          </a:p>
        </p:txBody>
      </p: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611188" y="260350"/>
            <a:ext cx="74866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0" smtClean="0">
                <a:solidFill>
                  <a:srgbClr val="FFFFFF"/>
                </a:solidFill>
              </a:rPr>
              <a:t>Технологические свойства</a:t>
            </a:r>
            <a:br>
              <a:rPr lang="ru-RU" altLang="ru-RU" sz="3200" b="0" smtClean="0">
                <a:solidFill>
                  <a:srgbClr val="FFFFFF"/>
                </a:solidFill>
              </a:rPr>
            </a:br>
            <a:endParaRPr lang="ru-RU" altLang="ru-RU" sz="3200" b="0" smtClean="0">
              <a:solidFill>
                <a:srgbClr val="FFFFFF"/>
              </a:solidFill>
            </a:endParaRP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611188" y="1052513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79388" y="2420938"/>
            <a:ext cx="1439862" cy="366712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Ковкость</a:t>
            </a: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2484438" y="1844675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4284663" y="2420938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6011863" y="1773238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1403350" y="3068638"/>
            <a:ext cx="2232025" cy="366712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Жидкотекучесть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276600" y="3860800"/>
            <a:ext cx="2665413" cy="6413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Обрабатываемость резанием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219700" y="3213100"/>
            <a:ext cx="2233613" cy="36671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Свариваемость</a:t>
            </a:r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7740650" y="1196975"/>
            <a:ext cx="504825" cy="863600"/>
          </a:xfrm>
          <a:prstGeom prst="downArrow">
            <a:avLst>
              <a:gd name="adj1" fmla="val 50000"/>
              <a:gd name="adj2" fmla="val 42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983413" y="2276475"/>
            <a:ext cx="2160587" cy="64135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Коррозионная стойкость</a:t>
            </a:r>
          </a:p>
        </p:txBody>
      </p:sp>
    </p:spTree>
    <p:extLst>
      <p:ext uri="{BB962C8B-B14F-4D97-AF65-F5344CB8AC3E}">
        <p14:creationId xmlns:p14="http://schemas.microsoft.com/office/powerpoint/2010/main" val="3383112437"/>
      </p:ext>
    </p:extLst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13332" grpId="0" animBg="1"/>
      <p:bldP spid="13333" grpId="0" animBg="1"/>
      <p:bldP spid="13334" grpId="0" animBg="1"/>
      <p:bldP spid="13335" grpId="0" animBg="1"/>
      <p:bldP spid="13336" grpId="0" animBg="1"/>
      <p:bldP spid="13337" grpId="0" animBg="1"/>
      <p:bldP spid="13338" grpId="0" animBg="1"/>
      <p:bldP spid="13339" grpId="0" animBg="1"/>
      <p:bldP spid="133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Office PowerPoint</Application>
  <PresentationFormat>Экран (4:3)</PresentationFormat>
  <Paragraphs>370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Тема Office</vt:lpstr>
      <vt:lpstr>Оформление по умолчанию</vt:lpstr>
      <vt:lpstr>MS Organization Chart 2.0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2019-02-08T07:53:49Z</dcterms:created>
  <dcterms:modified xsi:type="dcterms:W3CDTF">2019-02-08T07:54:43Z</dcterms:modified>
</cp:coreProperties>
</file>