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6" r:id="rId2"/>
    <p:sldId id="287" r:id="rId3"/>
    <p:sldId id="307" r:id="rId4"/>
    <p:sldId id="308" r:id="rId5"/>
    <p:sldId id="321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2" r:id="rId19"/>
    <p:sldId id="323" r:id="rId20"/>
    <p:sldId id="26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9"/>
    <a:srgbClr val="FFFF00"/>
    <a:srgbClr val="FF0000"/>
    <a:srgbClr val="CC3300"/>
    <a:srgbClr val="0066FF"/>
    <a:srgbClr val="000099"/>
    <a:srgbClr val="3333CC"/>
    <a:srgbClr val="993300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7" autoAdjust="0"/>
    <p:restoredTop sz="94660"/>
  </p:normalViewPr>
  <p:slideViewPr>
    <p:cSldViewPr>
      <p:cViewPr varScale="1">
        <p:scale>
          <a:sx n="69" d="100"/>
          <a:sy n="69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A6F8B-D9C0-4BF6-9A22-2BD8B4034BCF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56069-316D-4809-971D-C87E142E1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52400" y="1981200"/>
            <a:ext cx="6172200" cy="8382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143000" y="2514600"/>
            <a:ext cx="5181600" cy="457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53200"/>
            <a:ext cx="2133600" cy="171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553200"/>
            <a:ext cx="2133600" cy="171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8745C2-4247-4014-BC42-8F2D308FB1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gray">
          <a:xfrm>
            <a:off x="3962400" y="6338888"/>
            <a:ext cx="1384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gray">
          <a:xfrm>
            <a:off x="5486400" y="3048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tx2"/>
                </a:solidFill>
              </a:rPr>
              <a:t>“ Add your company slogan 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E1A33-44B4-4A16-AF3A-4D58051C08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43AE0-531A-4B5D-8CDC-0DAD4ACA9C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3962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3C0DD341-EF01-41AF-9B62-7C97BA268F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22A64-71FA-47C6-B727-3E8D36C73C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29D8B-7773-4629-9339-CA9675D76D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1613F-B780-4CDF-848C-96CFFAA355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61500-84A5-41CB-9C8E-254CA71198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1627E-D8F2-4B31-B21E-48AE91DBF8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3D040-75EF-4763-B8DF-A77C0F0327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321A0-AC0E-43CB-9C51-BE724B3D72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65224-C2EF-4614-96AA-45B41755E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295400" y="381000"/>
            <a:ext cx="3962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5B0814-2556-4C74-ABA8-91FCFD8D90F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1067" name="Group 43"/>
          <p:cNvGrpSpPr>
            <a:grpSpLocks/>
          </p:cNvGrpSpPr>
          <p:nvPr/>
        </p:nvGrpSpPr>
        <p:grpSpPr bwMode="auto">
          <a:xfrm>
            <a:off x="7938" y="457200"/>
            <a:ext cx="9136062" cy="457200"/>
            <a:chOff x="5" y="288"/>
            <a:chExt cx="5755" cy="288"/>
          </a:xfrm>
        </p:grpSpPr>
        <p:sp>
          <p:nvSpPr>
            <p:cNvPr id="1054" name="Rectangle 30"/>
            <p:cNvSpPr>
              <a:spLocks noChangeArrowheads="1"/>
            </p:cNvSpPr>
            <p:nvPr userDrawn="1"/>
          </p:nvSpPr>
          <p:spPr bwMode="gray">
            <a:xfrm>
              <a:off x="5" y="498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" name="Rectangle 31"/>
            <p:cNvSpPr>
              <a:spLocks noChangeArrowheads="1"/>
            </p:cNvSpPr>
            <p:nvPr userDrawn="1"/>
          </p:nvSpPr>
          <p:spPr bwMode="gray">
            <a:xfrm>
              <a:off x="5" y="439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6" name="Rectangle 32"/>
            <p:cNvSpPr>
              <a:spLocks noChangeArrowheads="1"/>
            </p:cNvSpPr>
            <p:nvPr userDrawn="1"/>
          </p:nvSpPr>
          <p:spPr bwMode="gray">
            <a:xfrm>
              <a:off x="5" y="375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7" name="Rectangle 33"/>
            <p:cNvSpPr>
              <a:spLocks noChangeArrowheads="1"/>
            </p:cNvSpPr>
            <p:nvPr userDrawn="1"/>
          </p:nvSpPr>
          <p:spPr bwMode="gray">
            <a:xfrm>
              <a:off x="5" y="316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9" name="Freeform 35"/>
            <p:cNvSpPr>
              <a:spLocks/>
            </p:cNvSpPr>
            <p:nvPr userDrawn="1"/>
          </p:nvSpPr>
          <p:spPr bwMode="gray">
            <a:xfrm>
              <a:off x="720" y="288"/>
              <a:ext cx="82" cy="288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96" y="288"/>
                </a:cxn>
              </a:cxnLst>
              <a:rect l="0" t="0" r="r" b="b"/>
              <a:pathLst>
                <a:path w="96" h="288">
                  <a:moveTo>
                    <a:pt x="96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96" y="28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1" name="Rectangle 37"/>
            <p:cNvSpPr>
              <a:spLocks noChangeArrowheads="1"/>
            </p:cNvSpPr>
            <p:nvPr userDrawn="1"/>
          </p:nvSpPr>
          <p:spPr bwMode="gray">
            <a:xfrm>
              <a:off x="3422" y="499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" name="Rectangle 38"/>
            <p:cNvSpPr>
              <a:spLocks noChangeArrowheads="1"/>
            </p:cNvSpPr>
            <p:nvPr userDrawn="1"/>
          </p:nvSpPr>
          <p:spPr bwMode="gray">
            <a:xfrm>
              <a:off x="3422" y="440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" name="Rectangle 39"/>
            <p:cNvSpPr>
              <a:spLocks noChangeArrowheads="1"/>
            </p:cNvSpPr>
            <p:nvPr userDrawn="1"/>
          </p:nvSpPr>
          <p:spPr bwMode="gray">
            <a:xfrm>
              <a:off x="3421" y="382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4" name="Rectangle 40"/>
            <p:cNvSpPr>
              <a:spLocks noChangeArrowheads="1"/>
            </p:cNvSpPr>
            <p:nvPr userDrawn="1"/>
          </p:nvSpPr>
          <p:spPr bwMode="gray">
            <a:xfrm>
              <a:off x="3421" y="323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5" name="Freeform 41"/>
            <p:cNvSpPr>
              <a:spLocks/>
            </p:cNvSpPr>
            <p:nvPr userDrawn="1"/>
          </p:nvSpPr>
          <p:spPr bwMode="gray">
            <a:xfrm flipH="1">
              <a:off x="3346" y="288"/>
              <a:ext cx="48" cy="288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96" y="288"/>
                </a:cxn>
              </a:cxnLst>
              <a:rect l="0" t="0" r="r" b="b"/>
              <a:pathLst>
                <a:path w="96" h="288">
                  <a:moveTo>
                    <a:pt x="96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96" y="28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714412" y="1285860"/>
            <a:ext cx="1040808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4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Классификация сталей.</a:t>
            </a:r>
            <a:br>
              <a:rPr lang="ru-RU" sz="5400" b="1" dirty="0" smtClean="0">
                <a:ln w="10541" cmpd="sng">
                  <a:solidFill>
                    <a:schemeClr val="accent4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5400" b="1" dirty="0" smtClean="0">
                <a:ln w="10541" cmpd="sng">
                  <a:solidFill>
                    <a:schemeClr val="accent4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Термическая обработка сталей </a:t>
            </a:r>
            <a:endParaRPr lang="ru-RU" sz="5400" b="1" dirty="0">
              <a:ln w="10541" cmpd="sng">
                <a:solidFill>
                  <a:schemeClr val="accent4">
                    <a:lumMod val="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кругленный прямоугольник 2">
            <a:hlinkClick r:id="rId2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88900" tIns="25400" rIns="88900" bIns="50800" rtlCol="0" anchor="ctr" anchorCtr="1">
            <a:noAutofit/>
          </a:bodyPr>
          <a:lstStyle/>
          <a:p>
            <a:pPr algn="ctr"/>
            <a:r>
              <a:rPr lang="en-US" sz="2000" u="sng" smtClean="0">
                <a:solidFill>
                  <a:srgbClr val="3333CC"/>
                </a:solidFill>
                <a:latin typeface="Arial"/>
              </a:rPr>
              <a:t>900igr.net</a:t>
            </a:r>
            <a:endParaRPr lang="ru-RU" sz="2000" u="sng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D:\PPoint\Vol(2)\bv1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15072"/>
          </a:xfrm>
        </p:spPr>
        <p:txBody>
          <a:bodyPr/>
          <a:lstStyle/>
          <a:p>
            <a:pPr marL="92075" indent="11113" algn="ctr">
              <a:buNone/>
            </a:pPr>
            <a:r>
              <a:rPr lang="ru-RU" sz="4400" i="1" dirty="0" smtClean="0"/>
              <a:t>Качественная сталь</a:t>
            </a:r>
          </a:p>
          <a:p>
            <a:pPr marL="92075" indent="11113">
              <a:buNone/>
            </a:pPr>
            <a:r>
              <a:rPr lang="ru-RU" dirty="0" smtClean="0"/>
              <a:t>обозначается  двумя цифрами </a:t>
            </a:r>
          </a:p>
          <a:p>
            <a:pPr marL="92075" indent="11113">
              <a:buNone/>
            </a:pPr>
            <a:r>
              <a:rPr lang="ru-RU" dirty="0" smtClean="0"/>
              <a:t> 05, 08, 10, 20 …</a:t>
            </a:r>
          </a:p>
          <a:p>
            <a:pPr marL="92075" indent="11113">
              <a:buNone/>
            </a:pPr>
            <a:r>
              <a:rPr lang="ru-RU" dirty="0" smtClean="0"/>
              <a:t>Цифры показывают  содержания углерода в сотых долях процента.</a:t>
            </a:r>
          </a:p>
          <a:p>
            <a:pPr marL="92075" indent="11113">
              <a:buNone/>
            </a:pPr>
            <a:r>
              <a:rPr lang="ru-RU" dirty="0" smtClean="0"/>
              <a:t>Из таких сталей изготавливают шестерни, </a:t>
            </a:r>
            <a:r>
              <a:rPr lang="ru-RU" dirty="0"/>
              <a:t>в</a:t>
            </a:r>
            <a:r>
              <a:rPr lang="ru-RU" dirty="0" smtClean="0"/>
              <a:t>алы, оси и другие детали и оборудование.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D:\PPoint\Vol(2)\bv1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5181600"/>
          </a:xfrm>
        </p:spPr>
        <p:txBody>
          <a:bodyPr/>
          <a:lstStyle/>
          <a:p>
            <a:pPr algn="ctr">
              <a:buNone/>
            </a:pPr>
            <a:r>
              <a:rPr lang="ru-RU" sz="4000" i="1" dirty="0" smtClean="0"/>
              <a:t>Инструментальная сталь</a:t>
            </a:r>
          </a:p>
          <a:p>
            <a:pPr>
              <a:buNone/>
            </a:pPr>
            <a:r>
              <a:rPr lang="ru-RU" sz="3600" dirty="0" smtClean="0"/>
              <a:t>Обозначается У10, У11….</a:t>
            </a:r>
          </a:p>
          <a:p>
            <a:pPr marL="3175" indent="11113">
              <a:buNone/>
            </a:pPr>
            <a:r>
              <a:rPr lang="ru-RU" sz="3600" dirty="0" smtClean="0"/>
              <a:t>обладает большой прочностью и твердостью</a:t>
            </a:r>
            <a:r>
              <a:rPr lang="ru-RU" sz="4000" dirty="0" smtClean="0"/>
              <a:t>.</a:t>
            </a:r>
          </a:p>
          <a:p>
            <a:pPr marL="3175" indent="11113">
              <a:buNone/>
            </a:pPr>
            <a:r>
              <a:rPr lang="ru-RU" sz="3600" dirty="0" smtClean="0"/>
              <a:t>Из такой стали изготавливают зубила, молотки, ножницы по металлу, напильники.</a:t>
            </a:r>
          </a:p>
          <a:p>
            <a:pPr marL="3175" indent="11113">
              <a:buNone/>
            </a:pPr>
            <a:endParaRPr lang="ru-RU" sz="4000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D:\PPoint\Vol(2)\bv1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6134120" cy="563563"/>
          </a:xfrm>
        </p:spPr>
        <p:txBody>
          <a:bodyPr/>
          <a:lstStyle/>
          <a:p>
            <a:r>
              <a:rPr lang="ru-RU" sz="4400" i="1" u="sng" dirty="0" smtClean="0"/>
              <a:t>Легированная сталь</a:t>
            </a:r>
            <a:endParaRPr lang="ru-RU" sz="4400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 indent="11113">
              <a:buNone/>
            </a:pPr>
            <a:r>
              <a:rPr lang="ru-RU" dirty="0" smtClean="0"/>
              <a:t>Отличается от углеродистой тем, что при плавке в нее добавляют хром, никель, вольфрам, ванадий, молибден. Эти элементы придают стали прочность, твердость, упругость, антикоррозийную прочность.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D:\PPoint\Vol(2)\bv1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5181600"/>
          </a:xfrm>
        </p:spPr>
        <p:txBody>
          <a:bodyPr/>
          <a:lstStyle/>
          <a:p>
            <a:pPr marL="3175" indent="11113">
              <a:buNone/>
            </a:pPr>
            <a:r>
              <a:rPr lang="ru-RU" sz="3600" i="1" dirty="0" smtClean="0"/>
              <a:t>Легированные стали </a:t>
            </a:r>
            <a:r>
              <a:rPr lang="ru-RU" dirty="0" smtClean="0"/>
              <a:t>различают по цели:</a:t>
            </a:r>
          </a:p>
          <a:p>
            <a:pPr marL="3175" indent="11113">
              <a:buBlip>
                <a:blip r:embed="rId3"/>
              </a:buBlip>
            </a:pPr>
            <a:r>
              <a:rPr lang="ru-RU" dirty="0"/>
              <a:t> </a:t>
            </a:r>
            <a:r>
              <a:rPr lang="ru-RU" i="1" dirty="0" smtClean="0"/>
              <a:t>на конструкционные</a:t>
            </a:r>
            <a:r>
              <a:rPr lang="ru-RU" dirty="0" smtClean="0"/>
              <a:t>, предназначенные для изготовления пружин, рессор.</a:t>
            </a:r>
          </a:p>
          <a:p>
            <a:pPr marL="3175" indent="11113">
              <a:buBlip>
                <a:blip r:embed="rId3"/>
              </a:buBlip>
            </a:pPr>
            <a:r>
              <a:rPr lang="ru-RU" dirty="0"/>
              <a:t> </a:t>
            </a:r>
            <a:r>
              <a:rPr lang="ru-RU" i="1" dirty="0" smtClean="0"/>
              <a:t>инструментальны</a:t>
            </a:r>
            <a:r>
              <a:rPr lang="ru-RU" dirty="0" smtClean="0"/>
              <a:t>е, предназначенные  для изготовления фрез, плашек, метчиков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D:\PPoint\Vol(2)\bv1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58246" cy="1357298"/>
          </a:xfrm>
        </p:spPr>
        <p:txBody>
          <a:bodyPr/>
          <a:lstStyle/>
          <a:p>
            <a:pPr algn="l"/>
            <a:r>
              <a:rPr lang="ru-RU" b="0" dirty="0" smtClean="0"/>
              <a:t>Для изменения свойств сталей применяется термообработка </a:t>
            </a:r>
            <a:endParaRPr lang="ru-RU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7788" indent="-77788">
              <a:buNone/>
            </a:pPr>
            <a:r>
              <a:rPr lang="ru-RU" b="1" i="1" u="sng" dirty="0" smtClean="0"/>
              <a:t>Термообработка-</a:t>
            </a:r>
            <a:r>
              <a:rPr lang="ru-RU" dirty="0" smtClean="0"/>
              <a:t> это нагрев стали до определенной температуры, выдержка и охлаждение.</a:t>
            </a:r>
          </a:p>
          <a:p>
            <a:pPr marL="77788" indent="-77788">
              <a:buNone/>
            </a:pPr>
            <a:r>
              <a:rPr lang="ru-RU" i="1" dirty="0" smtClean="0"/>
              <a:t>Виды термообработки:</a:t>
            </a:r>
          </a:p>
          <a:p>
            <a:pPr marL="77788" indent="-77788">
              <a:buNone/>
            </a:pPr>
            <a:endParaRPr lang="ru-RU" i="1" dirty="0"/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gray">
          <a:xfrm>
            <a:off x="857224" y="4143380"/>
            <a:ext cx="1828800" cy="609600"/>
          </a:xfrm>
          <a:prstGeom prst="can">
            <a:avLst>
              <a:gd name="adj" fmla="val 25000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dirty="0" smtClean="0"/>
              <a:t>Закалка</a:t>
            </a:r>
            <a:endParaRPr lang="ru-RU" sz="3200" dirty="0"/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3286116" y="5357826"/>
            <a:ext cx="1828800" cy="609600"/>
          </a:xfrm>
          <a:prstGeom prst="can">
            <a:avLst>
              <a:gd name="adj" fmla="val 25000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dirty="0" smtClean="0"/>
              <a:t>Отпуск</a:t>
            </a:r>
            <a:endParaRPr lang="ru-RU" sz="3200" dirty="0"/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5214942" y="4000504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dirty="0" smtClean="0"/>
              <a:t>Отжиг</a:t>
            </a:r>
            <a:endParaRPr lang="ru-RU" sz="32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1785918" y="3357562"/>
            <a:ext cx="928694" cy="714380"/>
          </a:xfrm>
          <a:prstGeom prst="straightConnector1">
            <a:avLst/>
          </a:prstGeom>
          <a:ln>
            <a:headEnd w="lg" len="lg"/>
            <a:tailEnd type="arrow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3214678" y="4214818"/>
            <a:ext cx="1643074" cy="71438"/>
          </a:xfrm>
          <a:prstGeom prst="straightConnector1">
            <a:avLst/>
          </a:prstGeom>
          <a:ln>
            <a:headEnd w="lg" len="lg"/>
            <a:tailEnd type="arrow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7" idx="1"/>
          </p:cNvCxnSpPr>
          <p:nvPr/>
        </p:nvCxnSpPr>
        <p:spPr>
          <a:xfrm>
            <a:off x="5143504" y="3286124"/>
            <a:ext cx="985838" cy="714380"/>
          </a:xfrm>
          <a:prstGeom prst="straightConnector1">
            <a:avLst/>
          </a:prstGeom>
          <a:ln>
            <a:headEnd w="lg" len="lg"/>
            <a:tailEnd type="arrow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bv1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-это нагрев металла до определенной температуры, выдержка при этой температуре и быстрое охлаждение в воде, масле или специальных растворах.</a:t>
            </a:r>
          </a:p>
          <a:p>
            <a:pPr>
              <a:buNone/>
            </a:pPr>
            <a:r>
              <a:rPr lang="ru-RU" dirty="0" smtClean="0"/>
              <a:t>Закалка повышает твердость, прочность металла, но в то же время повышает его хрупкость. </a:t>
            </a:r>
            <a:endParaRPr lang="ru-RU" dirty="0"/>
          </a:p>
        </p:txBody>
      </p:sp>
      <p:sp>
        <p:nvSpPr>
          <p:cNvPr id="5" name="AutoShape 15"/>
          <p:cNvSpPr>
            <a:spLocks noGrp="1" noChangeArrowheads="1"/>
          </p:cNvSpPr>
          <p:nvPr>
            <p:ph type="title"/>
          </p:nvPr>
        </p:nvSpPr>
        <p:spPr bwMode="gray">
          <a:xfrm>
            <a:off x="1285852" y="357166"/>
            <a:ext cx="4214842" cy="785818"/>
          </a:xfrm>
          <a:prstGeom prst="can">
            <a:avLst>
              <a:gd name="adj" fmla="val 25000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4000" i="1" u="sng" dirty="0" smtClean="0"/>
              <a:t>Закалка-</a:t>
            </a:r>
            <a:endParaRPr lang="ru-RU" sz="4000" i="1" u="sng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bv1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181600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-это нагрев металла до 400-500 </a:t>
            </a:r>
            <a:r>
              <a:rPr lang="ru-RU" sz="4000" baseline="30000" dirty="0" smtClean="0"/>
              <a:t>0</a:t>
            </a:r>
            <a:r>
              <a:rPr lang="ru-RU" sz="4000" dirty="0" smtClean="0"/>
              <a:t>С и охлаждение в воде или на воздухе.</a:t>
            </a:r>
          </a:p>
          <a:p>
            <a:pPr>
              <a:buNone/>
            </a:pPr>
            <a:r>
              <a:rPr lang="ru-RU" sz="4000" dirty="0" smtClean="0"/>
              <a:t>Отпуск позволяет снизить хрупкость и увеличить пластичность. </a:t>
            </a:r>
            <a:endParaRPr lang="ru-RU" sz="4000" dirty="0"/>
          </a:p>
        </p:txBody>
      </p:sp>
      <p:sp>
        <p:nvSpPr>
          <p:cNvPr id="5" name="AutoShape 15"/>
          <p:cNvSpPr>
            <a:spLocks noGrp="1" noChangeArrowheads="1"/>
          </p:cNvSpPr>
          <p:nvPr>
            <p:ph type="title"/>
          </p:nvPr>
        </p:nvSpPr>
        <p:spPr bwMode="gray">
          <a:xfrm>
            <a:off x="1357290" y="357166"/>
            <a:ext cx="4000528" cy="785818"/>
          </a:xfrm>
          <a:prstGeom prst="can">
            <a:avLst>
              <a:gd name="adj" fmla="val 25000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i="1" u="sng" dirty="0" smtClean="0"/>
              <a:t>Отпуск-</a:t>
            </a:r>
            <a:endParaRPr lang="ru-RU" sz="4000" i="1" u="sng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bv1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/>
              <a:t>-это нагрев заготовки, выдержка при этой температуре и медленное охлаждение.</a:t>
            </a:r>
          </a:p>
          <a:p>
            <a:pPr>
              <a:buNone/>
            </a:pPr>
            <a:r>
              <a:rPr lang="ru-RU" sz="3600" dirty="0" smtClean="0"/>
              <a:t>Отжиг  резко снижает твердость стали, позволяющее сделать ее мягкой</a:t>
            </a:r>
            <a:endParaRPr lang="ru-RU" sz="3600" dirty="0"/>
          </a:p>
        </p:txBody>
      </p:sp>
      <p:sp>
        <p:nvSpPr>
          <p:cNvPr id="6" name="AutoShape 15"/>
          <p:cNvSpPr>
            <a:spLocks noGrp="1" noChangeArrowheads="1"/>
          </p:cNvSpPr>
          <p:nvPr>
            <p:ph type="title"/>
          </p:nvPr>
        </p:nvSpPr>
        <p:spPr bwMode="gray">
          <a:xfrm>
            <a:off x="1295400" y="381000"/>
            <a:ext cx="4062418" cy="76198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i="1" u="sng" dirty="0" smtClean="0"/>
              <a:t>Отжиг-</a:t>
            </a:r>
            <a:endParaRPr lang="ru-RU" sz="4000" i="1" u="sng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:\bv1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705624" cy="944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Микроструктура быстрорежущей стали Р6М5</a:t>
            </a:r>
          </a:p>
        </p:txBody>
      </p:sp>
      <p:pic>
        <p:nvPicPr>
          <p:cNvPr id="8" name="Picture 5" descr="структура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214422"/>
            <a:ext cx="4844330" cy="4905845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85786" y="6216650"/>
            <a:ext cx="734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Микроструктура быстрорежущей стали Р6М5: </a:t>
            </a:r>
            <a:r>
              <a:rPr lang="ru-RU" i="1" dirty="0"/>
              <a:t>а</a:t>
            </a:r>
            <a:r>
              <a:rPr lang="ru-RU" dirty="0"/>
              <a:t>) литое состояние; </a:t>
            </a:r>
          </a:p>
          <a:p>
            <a:r>
              <a:rPr lang="ru-RU" i="1" dirty="0"/>
              <a:t>б</a:t>
            </a:r>
            <a:r>
              <a:rPr lang="ru-RU" dirty="0"/>
              <a:t>) после ковки и отжига</a:t>
            </a:r>
            <a:r>
              <a:rPr lang="ru-RU" dirty="0" smtClean="0"/>
              <a:t>; </a:t>
            </a:r>
            <a:r>
              <a:rPr lang="ru-RU" i="1" dirty="0" smtClean="0"/>
              <a:t>в</a:t>
            </a:r>
            <a:r>
              <a:rPr lang="ru-RU" dirty="0"/>
              <a:t>) после закалки; </a:t>
            </a:r>
            <a:r>
              <a:rPr lang="ru-RU" i="1" dirty="0"/>
              <a:t>г</a:t>
            </a:r>
            <a:r>
              <a:rPr lang="ru-RU" dirty="0"/>
              <a:t>) после отпуска. ×500.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bv1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15370" cy="730273"/>
          </a:xfrm>
        </p:spPr>
        <p:txBody>
          <a:bodyPr/>
          <a:lstStyle/>
          <a:p>
            <a:r>
              <a:rPr lang="ru-RU" dirty="0" smtClean="0"/>
              <a:t>Цвета каления при закалке заготовок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401080" cy="4924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270"/>
                <a:gridCol w="2100270"/>
                <a:gridCol w="2100270"/>
                <a:gridCol w="2100270"/>
              </a:tblGrid>
              <a:tr h="9908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Цвета</a:t>
                      </a:r>
                    </a:p>
                    <a:p>
                      <a:pPr algn="ctr"/>
                      <a:r>
                        <a:rPr lang="ru-RU" dirty="0" smtClean="0"/>
                        <a:t>каления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Температура,  </a:t>
                      </a:r>
                      <a:endParaRPr lang="ru-RU" baseline="30000" dirty="0" smtClean="0"/>
                    </a:p>
                    <a:p>
                      <a:pPr algn="ctr"/>
                      <a:r>
                        <a:rPr lang="ru-RU" sz="2000" baseline="30000" dirty="0" smtClean="0"/>
                        <a:t>0</a:t>
                      </a:r>
                      <a:r>
                        <a:rPr lang="ru-RU" sz="2000" baseline="0" dirty="0" smtClean="0"/>
                        <a:t>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Цвета</a:t>
                      </a:r>
                    </a:p>
                    <a:p>
                      <a:pPr algn="ctr"/>
                      <a:r>
                        <a:rPr lang="ru-RU" dirty="0" smtClean="0"/>
                        <a:t>каления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Температура,  </a:t>
                      </a:r>
                      <a:endParaRPr lang="ru-RU" baseline="30000" dirty="0" smtClean="0"/>
                    </a:p>
                    <a:p>
                      <a:pPr algn="ctr"/>
                      <a:r>
                        <a:rPr lang="ru-RU" sz="2000" baseline="30000" dirty="0" smtClean="0"/>
                        <a:t>0</a:t>
                      </a:r>
                      <a:r>
                        <a:rPr lang="ru-RU" sz="2000" baseline="0" dirty="0" smtClean="0"/>
                        <a:t>С</a:t>
                      </a:r>
                    </a:p>
                  </a:txBody>
                  <a:tcPr/>
                </a:tc>
              </a:tr>
              <a:tr h="94585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663300"/>
                          </a:solidFill>
                        </a:rPr>
                        <a:t>Темно-коричневый</a:t>
                      </a:r>
                      <a:endParaRPr lang="ru-RU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663300"/>
                          </a:solidFill>
                        </a:rPr>
                        <a:t>530-580</a:t>
                      </a:r>
                      <a:endParaRPr lang="ru-RU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C3300"/>
                          </a:solidFill>
                        </a:rPr>
                        <a:t>Красный</a:t>
                      </a:r>
                      <a:endParaRPr lang="ru-RU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C3300"/>
                          </a:solidFill>
                        </a:rPr>
                        <a:t>830-900</a:t>
                      </a:r>
                      <a:endParaRPr lang="ru-RU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</a:tr>
              <a:tr h="94585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993300"/>
                          </a:solidFill>
                        </a:rPr>
                        <a:t>Коричнево-красный</a:t>
                      </a:r>
                      <a:endParaRPr lang="ru-RU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993300"/>
                          </a:solidFill>
                        </a:rPr>
                        <a:t>580-650</a:t>
                      </a:r>
                      <a:endParaRPr lang="ru-RU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Светло-красный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900-1050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799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99"/>
                          </a:solidFill>
                        </a:rPr>
                        <a:t>Темно-вишневый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99"/>
                          </a:solidFill>
                        </a:rPr>
                        <a:t>650-720</a:t>
                      </a:r>
                      <a:endParaRPr lang="ru-RU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Желтый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1050-1150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54799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33CC"/>
                          </a:solidFill>
                        </a:rPr>
                        <a:t>Вишневый</a:t>
                      </a:r>
                      <a:endParaRPr lang="ru-RU" dirty="0">
                        <a:solidFill>
                          <a:srgbClr val="33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CC"/>
                          </a:solidFill>
                        </a:rPr>
                        <a:t>720-780</a:t>
                      </a:r>
                      <a:endParaRPr lang="ru-RU" dirty="0">
                        <a:solidFill>
                          <a:srgbClr val="33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99"/>
                          </a:solidFill>
                        </a:rPr>
                        <a:t>Светло-желтый</a:t>
                      </a:r>
                      <a:endParaRPr lang="ru-RU" dirty="0">
                        <a:solidFill>
                          <a:srgbClr val="FFFF99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99"/>
                          </a:solidFill>
                        </a:rPr>
                        <a:t>1150-1250</a:t>
                      </a:r>
                      <a:endParaRPr lang="ru-RU" dirty="0">
                        <a:solidFill>
                          <a:srgbClr val="FFFF99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4585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66FF"/>
                          </a:solidFill>
                        </a:rPr>
                        <a:t>Светло-вишневый</a:t>
                      </a:r>
                      <a:endParaRPr lang="ru-RU" dirty="0"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66FF"/>
                          </a:solidFill>
                        </a:rPr>
                        <a:t>780-830</a:t>
                      </a:r>
                      <a:endParaRPr lang="ru-RU" dirty="0"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FF"/>
                          </a:solidFill>
                        </a:rPr>
                        <a:t>Белый</a:t>
                      </a:r>
                      <a:endParaRPr lang="ru-RU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FF"/>
                          </a:solidFill>
                        </a:rPr>
                        <a:t>1250-1300</a:t>
                      </a:r>
                      <a:endParaRPr lang="ru-RU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1" name="Picture 21" descr="D:\PPoint\Vol(2)\bv1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5786446" y="3857628"/>
            <a:ext cx="2214578" cy="157163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dirty="0">
              <a:latin typeface="Verdana" pitchFamily="34" charset="0"/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785786" y="3929066"/>
            <a:ext cx="2286016" cy="157163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dirty="0">
              <a:latin typeface="Verdana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928662" y="4143380"/>
            <a:ext cx="20383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3200" b="1" dirty="0" smtClean="0">
                <a:solidFill>
                  <a:srgbClr val="000000"/>
                </a:solidFill>
              </a:rPr>
              <a:t>Черные металлы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2995613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1448" name="Freeform 8"/>
          <p:cNvSpPr>
            <a:spLocks/>
          </p:cNvSpPr>
          <p:nvPr/>
        </p:nvSpPr>
        <p:spPr bwMode="gray">
          <a:xfrm>
            <a:off x="3222625" y="29987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1450" name="Freeform 10"/>
          <p:cNvSpPr>
            <a:spLocks/>
          </p:cNvSpPr>
          <p:nvPr/>
        </p:nvSpPr>
        <p:spPr bwMode="gray">
          <a:xfrm flipH="1">
            <a:off x="4875213" y="2998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61451" name="Group 11"/>
          <p:cNvGrpSpPr>
            <a:grpSpLocks/>
          </p:cNvGrpSpPr>
          <p:nvPr/>
        </p:nvGrpSpPr>
        <p:grpSpPr bwMode="auto">
          <a:xfrm>
            <a:off x="1857356" y="785794"/>
            <a:ext cx="5500726" cy="2673358"/>
            <a:chOff x="1997" y="1314"/>
            <a:chExt cx="1889" cy="1009"/>
          </a:xfrm>
        </p:grpSpPr>
        <p:grpSp>
          <p:nvGrpSpPr>
            <p:cNvPr id="61452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145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45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6145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6145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6145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</p:grp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2714612" y="857232"/>
            <a:ext cx="3827279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600" dirty="0" smtClean="0">
                <a:solidFill>
                  <a:schemeClr val="accent4">
                    <a:lumMod val="10000"/>
                  </a:schemeClr>
                </a:solidFill>
              </a:rPr>
              <a:t>Металлы</a:t>
            </a:r>
            <a:br>
              <a:rPr lang="ru-RU" sz="3600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3600" dirty="0" smtClean="0">
                <a:solidFill>
                  <a:schemeClr val="accent4">
                    <a:lumMod val="10000"/>
                  </a:schemeClr>
                </a:solidFill>
              </a:rPr>
              <a:t>делятся на две группы:</a:t>
            </a:r>
            <a:endParaRPr lang="en-US" sz="36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5857884" y="4143380"/>
            <a:ext cx="20383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3200" b="1" dirty="0" smtClean="0">
                <a:solidFill>
                  <a:srgbClr val="000000"/>
                </a:solidFill>
              </a:rPr>
              <a:t>Цветные металлы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WordArt 7"/>
          <p:cNvSpPr>
            <a:spLocks noChangeArrowheads="1" noChangeShapeType="1" noTextEdit="1"/>
          </p:cNvSpPr>
          <p:nvPr/>
        </p:nvSpPr>
        <p:spPr bwMode="gray">
          <a:xfrm>
            <a:off x="1571604" y="2285992"/>
            <a:ext cx="4876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Спасибо!</a:t>
            </a:r>
            <a:endParaRPr lang="ru-RU" sz="54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6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D:\PPoint\Vol(2)\bv1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5348302" cy="563563"/>
          </a:xfrm>
        </p:spPr>
        <p:txBody>
          <a:bodyPr/>
          <a:lstStyle/>
          <a:p>
            <a:r>
              <a:rPr lang="ru-RU" dirty="0" smtClean="0"/>
              <a:t>Черные металлы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indent="-3175">
              <a:buNone/>
            </a:pPr>
            <a:r>
              <a:rPr lang="ru-RU" dirty="0" smtClean="0"/>
              <a:t>это сплав железа с углеродом и другими примесями. К ним относятся  </a:t>
            </a:r>
            <a:r>
              <a:rPr lang="ru-RU" b="1" u="dbl" dirty="0" smtClean="0"/>
              <a:t>чугун</a:t>
            </a:r>
            <a:r>
              <a:rPr lang="ru-RU" dirty="0" smtClean="0"/>
              <a:t>   и  </a:t>
            </a:r>
            <a:r>
              <a:rPr lang="ru-RU" b="1" u="dbl" dirty="0" smtClean="0"/>
              <a:t>сталь</a:t>
            </a:r>
            <a:r>
              <a:rPr lang="ru-RU" b="1" dirty="0" smtClean="0"/>
              <a:t>. </a:t>
            </a:r>
          </a:p>
          <a:p>
            <a:pPr marL="179388" indent="-3175">
              <a:buNone/>
            </a:pPr>
            <a:r>
              <a:rPr lang="ru-RU" dirty="0" smtClean="0"/>
              <a:t>Определяются эти металлы по содержанию  в них углерода:  сталь содержит до 2% углерода,  чугун – от </a:t>
            </a:r>
          </a:p>
          <a:p>
            <a:pPr marL="179388" indent="-3175">
              <a:buNone/>
            </a:pPr>
            <a:r>
              <a:rPr lang="ru-RU" dirty="0" smtClean="0"/>
              <a:t>2% до 6,67%.</a:t>
            </a:r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D:\PPoint\Vol(2)\bv1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5491178" cy="563563"/>
          </a:xfrm>
        </p:spPr>
        <p:txBody>
          <a:bodyPr/>
          <a:lstStyle/>
          <a:p>
            <a:pPr algn="l"/>
            <a:r>
              <a:rPr lang="ru-RU" sz="4000" i="1" u="sng" dirty="0" smtClean="0"/>
              <a:t>Цветные металлы</a:t>
            </a:r>
            <a:endParaRPr lang="ru-RU" b="0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472518" cy="5181600"/>
          </a:xfrm>
        </p:spPr>
        <p:txBody>
          <a:bodyPr/>
          <a:lstStyle/>
          <a:p>
            <a:pPr marL="3175" indent="11113">
              <a:buNone/>
            </a:pPr>
            <a:r>
              <a:rPr lang="ru-RU" dirty="0" smtClean="0"/>
              <a:t>К цветным металлам относятся алюминий, медь, олово, цинк, ртуть, свинец.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036882" y="2357527"/>
            <a:ext cx="6892428" cy="4043273"/>
            <a:chOff x="679" y="1204"/>
            <a:chExt cx="4649" cy="2828"/>
          </a:xfrm>
        </p:grpSpPr>
        <p:sp>
          <p:nvSpPr>
            <p:cNvPr id="6" name="Freeform 3"/>
            <p:cNvSpPr>
              <a:spLocks noEditPoints="1"/>
            </p:cNvSpPr>
            <p:nvPr/>
          </p:nvSpPr>
          <p:spPr bwMode="gray">
            <a:xfrm rot="-1358056">
              <a:off x="679" y="1743"/>
              <a:ext cx="4317" cy="1766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tx2">
                    <a:gamma/>
                    <a:tint val="9412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" name="Oval 18"/>
            <p:cNvSpPr>
              <a:spLocks noChangeArrowheads="1"/>
            </p:cNvSpPr>
            <p:nvPr/>
          </p:nvSpPr>
          <p:spPr bwMode="gray">
            <a:xfrm rot="-1543677">
              <a:off x="2784" y="1728"/>
              <a:ext cx="67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889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" name="Oval 19"/>
            <p:cNvSpPr>
              <a:spLocks noChangeArrowheads="1"/>
            </p:cNvSpPr>
            <p:nvPr/>
          </p:nvSpPr>
          <p:spPr bwMode="gray">
            <a:xfrm rot="-1543677">
              <a:off x="4608" y="1872"/>
              <a:ext cx="67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889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" name="Oval 20"/>
            <p:cNvSpPr>
              <a:spLocks noChangeArrowheads="1"/>
            </p:cNvSpPr>
            <p:nvPr/>
          </p:nvSpPr>
          <p:spPr bwMode="gray">
            <a:xfrm rot="-1543677">
              <a:off x="1776" y="374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020A53"/>
                </a:gs>
                <a:gs pos="100000">
                  <a:srgbClr val="557C9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" name="Oval 21"/>
            <p:cNvSpPr>
              <a:spLocks noChangeArrowheads="1"/>
            </p:cNvSpPr>
            <p:nvPr/>
          </p:nvSpPr>
          <p:spPr bwMode="gray">
            <a:xfrm rot="-1543677">
              <a:off x="3504" y="3312"/>
              <a:ext cx="67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889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1" name="Oval 22"/>
            <p:cNvSpPr>
              <a:spLocks noChangeArrowheads="1"/>
            </p:cNvSpPr>
            <p:nvPr/>
          </p:nvSpPr>
          <p:spPr bwMode="gray">
            <a:xfrm rot="-1543677">
              <a:off x="1200" y="2688"/>
              <a:ext cx="67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889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gray">
            <a:xfrm>
              <a:off x="2196" y="1204"/>
              <a:ext cx="916" cy="94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gray">
            <a:xfrm>
              <a:off x="816" y="2160"/>
              <a:ext cx="809" cy="80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gray">
            <a:xfrm>
              <a:off x="1281" y="3203"/>
              <a:ext cx="899" cy="82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gray">
            <a:xfrm>
              <a:off x="3120" y="2832"/>
              <a:ext cx="809" cy="80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235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gray">
            <a:xfrm>
              <a:off x="4272" y="1344"/>
              <a:ext cx="960" cy="80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white">
            <a:xfrm>
              <a:off x="895" y="2453"/>
              <a:ext cx="690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dirty="0" smtClean="0">
                  <a:latin typeface="Verdana" pitchFamily="34" charset="0"/>
                </a:rPr>
                <a:t>Легкие</a:t>
              </a:r>
              <a:endParaRPr lang="en-US" dirty="0">
                <a:latin typeface="Verdana" pitchFamily="34" charset="0"/>
              </a:endParaRP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white">
            <a:xfrm>
              <a:off x="2244" y="1504"/>
              <a:ext cx="844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dirty="0" smtClean="0">
                  <a:latin typeface="Verdana" pitchFamily="34" charset="0"/>
                </a:rPr>
                <a:t>Тяжелые</a:t>
              </a:r>
              <a:endParaRPr lang="en-US" dirty="0">
                <a:latin typeface="Verdana" pitchFamily="34" charset="0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white">
            <a:xfrm>
              <a:off x="4172" y="1554"/>
              <a:ext cx="1156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dirty="0" err="1" smtClean="0">
                  <a:latin typeface="Verdana" pitchFamily="34" charset="0"/>
                </a:rPr>
                <a:t>Благород</a:t>
              </a:r>
              <a:r>
                <a:rPr lang="ru-RU" dirty="0" smtClean="0">
                  <a:latin typeface="Verdana" pitchFamily="34" charset="0"/>
                </a:rPr>
                <a:t>-</a:t>
              </a:r>
            </a:p>
            <a:p>
              <a:pPr algn="ctr" eaLnBrk="0" hangingPunct="0"/>
              <a:r>
                <a:rPr lang="ru-RU" dirty="0" err="1" smtClean="0">
                  <a:latin typeface="Verdana" pitchFamily="34" charset="0"/>
                </a:rPr>
                <a:t>ные</a:t>
              </a:r>
              <a:endParaRPr lang="en-US" dirty="0">
                <a:latin typeface="Verdana" pitchFamily="34" charset="0"/>
              </a:endParaRP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white">
            <a:xfrm>
              <a:off x="3160" y="3103"/>
              <a:ext cx="69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dirty="0" smtClean="0">
                  <a:latin typeface="Verdana" pitchFamily="34" charset="0"/>
                </a:rPr>
                <a:t>Редкие</a:t>
              </a:r>
              <a:endParaRPr lang="en-US" dirty="0">
                <a:latin typeface="Verdana" pitchFamily="34" charset="0"/>
              </a:endParaRP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white">
            <a:xfrm>
              <a:off x="1281" y="3402"/>
              <a:ext cx="894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dirty="0" smtClean="0">
                  <a:latin typeface="Verdana" pitchFamily="34" charset="0"/>
                </a:rPr>
                <a:t>Радио-</a:t>
              </a:r>
            </a:p>
            <a:p>
              <a:pPr eaLnBrk="0" hangingPunct="0"/>
              <a:r>
                <a:rPr lang="ru-RU" dirty="0" smtClean="0">
                  <a:latin typeface="Verdana" pitchFamily="34" charset="0"/>
                </a:rPr>
                <a:t>активные</a:t>
              </a:r>
              <a:endParaRPr lang="en-US" dirty="0">
                <a:latin typeface="Verdana" pitchFamily="34" charset="0"/>
              </a:endParaRPr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1811" y="2203"/>
              <a:ext cx="2204" cy="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marL="3175" indent="11113" algn="ctr">
                <a:buNone/>
              </a:pPr>
              <a:r>
                <a:rPr lang="ru-RU" sz="2800" dirty="0" smtClean="0">
                  <a:solidFill>
                    <a:srgbClr val="FFC000"/>
                  </a:solidFill>
                </a:rPr>
                <a:t>Цветные</a:t>
              </a:r>
              <a:r>
                <a:rPr lang="ru-RU" sz="2800" dirty="0" smtClean="0"/>
                <a:t> металлы бывают: </a:t>
              </a:r>
              <a:endParaRPr lang="ru-RU" sz="2800" dirty="0"/>
            </a:p>
          </p:txBody>
        </p:sp>
      </p:grp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bv1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400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Легкие (алюминий, магний)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Тяжелые (ртуть, свинец, медь, олово)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Благородные (золото, серебро, платина)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Редкие (молибден, вольфрам)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Радиоактивные (уран, радий, торий)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D:\PPoint\Vol(2)\bv1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u="sng" dirty="0" smtClean="0"/>
              <a:t>Прокат</a:t>
            </a:r>
            <a:endParaRPr lang="ru-RU" sz="4000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 indent="11113">
              <a:buNone/>
            </a:pPr>
            <a:r>
              <a:rPr lang="ru-RU" sz="3600" dirty="0" smtClean="0"/>
              <a:t>На металлургических заводах отливкам металла придают определенную форму, то есть выпускают материал различного профиля: в виде листов, рельсов, балок.</a:t>
            </a:r>
          </a:p>
          <a:p>
            <a:pPr marL="3175" indent="11113">
              <a:buNone/>
            </a:pPr>
            <a:r>
              <a:rPr lang="ru-RU" sz="3600" dirty="0" smtClean="0"/>
              <a:t> </a:t>
            </a:r>
            <a:r>
              <a:rPr lang="ru-RU" sz="3600" u="dbl" dirty="0" smtClean="0"/>
              <a:t>Готовая продукция различного профиля называется </a:t>
            </a:r>
            <a:r>
              <a:rPr lang="ru-RU" sz="3600" b="1" u="dbl" dirty="0" smtClean="0"/>
              <a:t>прокатом</a:t>
            </a:r>
            <a:endParaRPr lang="ru-RU" sz="3600" b="1" u="dbl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D:\PPoint\Vol(2)\bv1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i="1" u="sng" dirty="0" smtClean="0"/>
              <a:t>Сталь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5181600"/>
          </a:xfrm>
        </p:spPr>
        <p:txBody>
          <a:bodyPr/>
          <a:lstStyle/>
          <a:p>
            <a:pPr marL="3175" indent="11113">
              <a:buNone/>
            </a:pPr>
            <a:r>
              <a:rPr lang="ru-RU" dirty="0" smtClean="0"/>
              <a:t>Сталь – это сплав </a:t>
            </a:r>
            <a:r>
              <a:rPr lang="ru-RU" dirty="0"/>
              <a:t>ж</a:t>
            </a:r>
            <a:r>
              <a:rPr lang="ru-RU" dirty="0" smtClean="0"/>
              <a:t>елеза с углеродом.</a:t>
            </a:r>
          </a:p>
          <a:p>
            <a:pPr marL="3175" indent="11113">
              <a:buNone/>
            </a:pPr>
            <a:r>
              <a:rPr lang="ru-RU" dirty="0" smtClean="0"/>
              <a:t>По химическому составу стали подразделяются  на следующие виды:  </a:t>
            </a:r>
            <a:endParaRPr lang="ru-RU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357634" y="3429000"/>
            <a:ext cx="6643581" cy="2341565"/>
            <a:chOff x="800" y="1727"/>
            <a:chExt cx="4040" cy="1296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00" y="1727"/>
              <a:ext cx="1890" cy="1292"/>
              <a:chOff x="884" y="2607"/>
              <a:chExt cx="1967" cy="1400"/>
            </a:xfrm>
          </p:grpSpPr>
          <p:sp>
            <p:nvSpPr>
              <p:cNvPr id="21" name="AutoShape 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AutoShape 10"/>
              <p:cNvSpPr>
                <a:spLocks noChangeArrowheads="1"/>
              </p:cNvSpPr>
              <p:nvPr/>
            </p:nvSpPr>
            <p:spPr bwMode="gray">
              <a:xfrm>
                <a:off x="884" y="2607"/>
                <a:ext cx="1967" cy="1377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AutoShape 11"/>
              <p:cNvSpPr>
                <a:spLocks noChangeArrowheads="1"/>
              </p:cNvSpPr>
              <p:nvPr/>
            </p:nvSpPr>
            <p:spPr bwMode="gray">
              <a:xfrm>
                <a:off x="974" y="2693"/>
                <a:ext cx="1783" cy="124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" name="Text Box 13"/>
            <p:cNvSpPr txBox="1">
              <a:spLocks noChangeArrowheads="1"/>
            </p:cNvSpPr>
            <p:nvPr/>
          </p:nvSpPr>
          <p:spPr bwMode="gray">
            <a:xfrm>
              <a:off x="1017" y="2241"/>
              <a:ext cx="148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FFFFFF"/>
                  </a:solidFill>
                </a:rPr>
                <a:t>Углеродистые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grpSp>
          <p:nvGrpSpPr>
            <p:cNvPr id="11" name="Group 14"/>
            <p:cNvGrpSpPr>
              <a:grpSpLocks/>
            </p:cNvGrpSpPr>
            <p:nvPr/>
          </p:nvGrpSpPr>
          <p:grpSpPr bwMode="auto">
            <a:xfrm>
              <a:off x="3088" y="1727"/>
              <a:ext cx="1752" cy="1296"/>
              <a:chOff x="2990" y="2603"/>
              <a:chExt cx="1824" cy="1404"/>
            </a:xfrm>
          </p:grpSpPr>
          <p:sp>
            <p:nvSpPr>
              <p:cNvPr id="18" name="AutoShape 15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AutoShape 16"/>
              <p:cNvSpPr>
                <a:spLocks noChangeArrowheads="1"/>
              </p:cNvSpPr>
              <p:nvPr/>
            </p:nvSpPr>
            <p:spPr bwMode="gray">
              <a:xfrm>
                <a:off x="2990" y="2603"/>
                <a:ext cx="1824" cy="138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AutoShape 17"/>
              <p:cNvSpPr>
                <a:spLocks noChangeArrowheads="1"/>
              </p:cNvSpPr>
              <p:nvPr/>
            </p:nvSpPr>
            <p:spPr bwMode="gray">
              <a:xfrm>
                <a:off x="3083" y="2689"/>
                <a:ext cx="1640" cy="1215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EC941E">
                      <a:gamma/>
                      <a:shade val="46275"/>
                      <a:invGamma/>
                    </a:srgbClr>
                  </a:gs>
                  <a:gs pos="100000">
                    <a:srgbClr val="EC941E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2" name="Text Box 18"/>
            <p:cNvSpPr txBox="1">
              <a:spLocks noChangeArrowheads="1"/>
            </p:cNvSpPr>
            <p:nvPr/>
          </p:nvSpPr>
          <p:spPr bwMode="gray">
            <a:xfrm>
              <a:off x="3189" y="2241"/>
              <a:ext cx="1529" cy="2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FFFFFF"/>
                  </a:solidFill>
                </a:rPr>
                <a:t>Легированные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D:\PPoint\Vol(2)\bv1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5181600"/>
          </a:xfrm>
        </p:spPr>
        <p:txBody>
          <a:bodyPr/>
          <a:lstStyle/>
          <a:p>
            <a:pPr marL="0" indent="0">
              <a:buNone/>
            </a:pPr>
            <a:r>
              <a:rPr lang="ru-RU" sz="4400" i="1" u="dbl" dirty="0" smtClean="0"/>
              <a:t>Углеродистая</a:t>
            </a:r>
            <a:r>
              <a:rPr lang="ru-RU" sz="4400" dirty="0" smtClean="0"/>
              <a:t> сталь в зависимости  от содержания  в ней углерода  подразделяется:</a:t>
            </a:r>
          </a:p>
          <a:p>
            <a:pPr marL="0" indent="0">
              <a:buBlip>
                <a:blip r:embed="rId3"/>
              </a:buBlip>
            </a:pPr>
            <a:r>
              <a:rPr lang="ru-RU" sz="4400" dirty="0"/>
              <a:t> </a:t>
            </a:r>
            <a:r>
              <a:rPr lang="ru-RU" sz="4400" i="1" dirty="0" smtClean="0"/>
              <a:t>на обыкновенную </a:t>
            </a:r>
          </a:p>
          <a:p>
            <a:pPr marL="0" indent="0">
              <a:buBlip>
                <a:blip r:embed="rId3"/>
              </a:buBlip>
            </a:pPr>
            <a:r>
              <a:rPr lang="ru-RU" sz="4400" dirty="0"/>
              <a:t> </a:t>
            </a:r>
            <a:r>
              <a:rPr lang="ru-RU" sz="4400" i="1" dirty="0" smtClean="0"/>
              <a:t>качественную</a:t>
            </a:r>
          </a:p>
          <a:p>
            <a:pPr marL="0" indent="0">
              <a:buBlip>
                <a:blip r:embed="rId3"/>
              </a:buBlip>
            </a:pPr>
            <a:r>
              <a:rPr lang="ru-RU" sz="4400" dirty="0"/>
              <a:t> </a:t>
            </a:r>
            <a:r>
              <a:rPr lang="ru-RU" sz="4400" i="1" dirty="0" smtClean="0"/>
              <a:t>инструментальную</a:t>
            </a:r>
            <a:endParaRPr lang="ru-RU" sz="4400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D:\PPoint\Vol(2)\bv1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29718" cy="6643710"/>
          </a:xfrm>
        </p:spPr>
        <p:txBody>
          <a:bodyPr/>
          <a:lstStyle/>
          <a:p>
            <a:pPr marL="92075" indent="11113" algn="ctr">
              <a:buNone/>
            </a:pPr>
            <a:r>
              <a:rPr lang="ru-RU" sz="4400" i="1" dirty="0" smtClean="0"/>
              <a:t>Сталь обыкновенного качества  </a:t>
            </a:r>
          </a:p>
          <a:p>
            <a:pPr marL="92075" indent="11113">
              <a:buNone/>
            </a:pPr>
            <a:r>
              <a:rPr lang="ru-RU" dirty="0" smtClean="0"/>
              <a:t>обозначается буквами и цифрами </a:t>
            </a:r>
          </a:p>
          <a:p>
            <a:pPr marL="92075" indent="11113">
              <a:buNone/>
            </a:pPr>
            <a:r>
              <a:rPr lang="ru-RU" dirty="0" smtClean="0"/>
              <a:t>СТ0, СТ1…СТ6</a:t>
            </a:r>
            <a:r>
              <a:rPr lang="ru-RU" i="1" dirty="0" smtClean="0"/>
              <a:t> </a:t>
            </a:r>
          </a:p>
          <a:p>
            <a:pPr marL="92075" indent="11113">
              <a:buNone/>
            </a:pPr>
            <a:endParaRPr lang="ru-RU" dirty="0" smtClean="0"/>
          </a:p>
          <a:p>
            <a:pPr marL="92075" indent="11113">
              <a:buNone/>
            </a:pPr>
            <a:r>
              <a:rPr lang="ru-RU" dirty="0" smtClean="0"/>
              <a:t>Из  таких сталей изготавливают гайки, болты, трубы, листовой прокат  и другие предметы</a:t>
            </a: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93d">
  <a:themeElements>
    <a:clrScheme name="193tgp_best_dark 3">
      <a:dk1>
        <a:srgbClr val="969696"/>
      </a:dk1>
      <a:lt1>
        <a:srgbClr val="FFFFFF"/>
      </a:lt1>
      <a:dk2>
        <a:srgbClr val="0A2068"/>
      </a:dk2>
      <a:lt2>
        <a:srgbClr val="94CAE8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193tgp_best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3tgp_best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3tgp_best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3tgp_best_dark 3">
        <a:dk1>
          <a:srgbClr val="969696"/>
        </a:dk1>
        <a:lt1>
          <a:srgbClr val="FFFFFF"/>
        </a:lt1>
        <a:dk2>
          <a:srgbClr val="0A2068"/>
        </a:dk2>
        <a:lt2>
          <a:srgbClr val="94CAE8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cdb2004193d</Template>
  <TotalTime>199</TotalTime>
  <Words>531</Words>
  <Application>Microsoft Office PowerPoint</Application>
  <PresentationFormat>Экран (4:3)</PresentationFormat>
  <Paragraphs>107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cdb2004193d</vt:lpstr>
      <vt:lpstr>Слайд 1</vt:lpstr>
      <vt:lpstr>Слайд 2</vt:lpstr>
      <vt:lpstr>Черные металлы -</vt:lpstr>
      <vt:lpstr>Цветные металлы</vt:lpstr>
      <vt:lpstr>Слайд 5</vt:lpstr>
      <vt:lpstr>Прокат</vt:lpstr>
      <vt:lpstr>Сталь </vt:lpstr>
      <vt:lpstr>Слайд 8</vt:lpstr>
      <vt:lpstr>Слайд 9</vt:lpstr>
      <vt:lpstr>Слайд 10</vt:lpstr>
      <vt:lpstr>Слайд 11</vt:lpstr>
      <vt:lpstr>Легированная сталь</vt:lpstr>
      <vt:lpstr>Слайд 13</vt:lpstr>
      <vt:lpstr>Для изменения свойств сталей применяется термообработка </vt:lpstr>
      <vt:lpstr>Закалка-</vt:lpstr>
      <vt:lpstr>Отпуск-</vt:lpstr>
      <vt:lpstr>Отжиг-</vt:lpstr>
      <vt:lpstr>Микроструктура быстрорежущей стали Р6М5</vt:lpstr>
      <vt:lpstr>Цвета каления при закалке заготовок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сталей</dc:title>
  <dc:creator>ИльяСвета!</dc:creator>
  <cp:lastModifiedBy>Owner</cp:lastModifiedBy>
  <cp:revision>32</cp:revision>
  <dcterms:created xsi:type="dcterms:W3CDTF">2009-12-18T18:36:01Z</dcterms:created>
  <dcterms:modified xsi:type="dcterms:W3CDTF">2014-01-30T23:21:56Z</dcterms:modified>
</cp:coreProperties>
</file>